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2" r:id="rId3"/>
    <p:sldId id="259" r:id="rId4"/>
    <p:sldId id="260" r:id="rId5"/>
    <p:sldId id="262" r:id="rId6"/>
    <p:sldId id="261" r:id="rId7"/>
    <p:sldId id="267" r:id="rId8"/>
    <p:sldId id="264" r:id="rId9"/>
    <p:sldId id="263" r:id="rId10"/>
    <p:sldId id="265" r:id="rId11"/>
    <p:sldId id="266" r:id="rId12"/>
    <p:sldId id="273" r:id="rId13"/>
    <p:sldId id="271" r:id="rId14"/>
    <p:sldId id="270"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05B5E-9377-4A14-9EDF-58AD23218B84}"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320699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05B5E-9377-4A14-9EDF-58AD23218B84}"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171592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05B5E-9377-4A14-9EDF-58AD23218B84}"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176886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05B5E-9377-4A14-9EDF-58AD23218B84}"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29938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805B5E-9377-4A14-9EDF-58AD23218B84}" type="datetimeFigureOut">
              <a:rPr lang="en-US" smtClean="0"/>
              <a:t>7/4/2023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18165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805B5E-9377-4A14-9EDF-58AD23218B84}"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98715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805B5E-9377-4A14-9EDF-58AD23218B84}" type="datetimeFigureOut">
              <a:rPr lang="en-US" smtClean="0"/>
              <a:t>7/4/2023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48980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805B5E-9377-4A14-9EDF-58AD23218B84}" type="datetimeFigureOut">
              <a:rPr lang="en-US" smtClean="0"/>
              <a:t>7/4/2023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418239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05B5E-9377-4A14-9EDF-58AD23218B84}" type="datetimeFigureOut">
              <a:rPr lang="en-US" smtClean="0"/>
              <a:t>7/4/2023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394005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805B5E-9377-4A14-9EDF-58AD23218B84}"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317302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805B5E-9377-4A14-9EDF-58AD23218B84}" type="datetimeFigureOut">
              <a:rPr lang="en-US" smtClean="0"/>
              <a:t>7/4/2023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A12D4-0ABA-438C-85FF-2D1606B07250}" type="slidenum">
              <a:rPr lang="en-US" smtClean="0"/>
              <a:t>‹#›</a:t>
            </a:fld>
            <a:endParaRPr lang="en-US"/>
          </a:p>
        </p:txBody>
      </p:sp>
    </p:spTree>
    <p:extLst>
      <p:ext uri="{BB962C8B-B14F-4D97-AF65-F5344CB8AC3E}">
        <p14:creationId xmlns:p14="http://schemas.microsoft.com/office/powerpoint/2010/main" val="408281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05B5E-9377-4A14-9EDF-58AD23218B84}" type="datetimeFigureOut">
              <a:rPr lang="en-US" smtClean="0"/>
              <a:t>7/4/2023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A12D4-0ABA-438C-85FF-2D1606B07250}" type="slidenum">
              <a:rPr lang="en-US" smtClean="0"/>
              <a:t>‹#›</a:t>
            </a:fld>
            <a:endParaRPr lang="en-US"/>
          </a:p>
        </p:txBody>
      </p:sp>
    </p:spTree>
    <p:extLst>
      <p:ext uri="{BB962C8B-B14F-4D97-AF65-F5344CB8AC3E}">
        <p14:creationId xmlns:p14="http://schemas.microsoft.com/office/powerpoint/2010/main" val="1238517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admin@rightresource.co.k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lge Scherlund's eLearning News: Georgia State’s Master’s in H.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4" y="95795"/>
            <a:ext cx="11164389" cy="6598920"/>
          </a:xfrm>
          <a:prstGeom prst="rect">
            <a:avLst/>
          </a:prstGeom>
        </p:spPr>
      </p:pic>
      <p:sp>
        <p:nvSpPr>
          <p:cNvPr id="14" name="Wave 13"/>
          <p:cNvSpPr/>
          <p:nvPr/>
        </p:nvSpPr>
        <p:spPr>
          <a:xfrm>
            <a:off x="461554" y="6496594"/>
            <a:ext cx="364018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86742" y="2481943"/>
            <a:ext cx="7271657" cy="1446550"/>
          </a:xfrm>
          <a:prstGeom prst="rect">
            <a:avLst/>
          </a:prstGeom>
          <a:noFill/>
        </p:spPr>
        <p:txBody>
          <a:bodyPr wrap="square" rtlCol="0">
            <a:spAutoFit/>
          </a:bodyPr>
          <a:lstStyle/>
          <a:p>
            <a:pPr algn="ct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RIGHT RESOURCE KENYA LTD</a:t>
            </a:r>
          </a:p>
          <a:p>
            <a:pPr algn="ctr"/>
            <a:r>
              <a:rPr lang="en-US" sz="4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PROFILE</a:t>
            </a:r>
            <a:endParaRPr lang="en-U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6" name="Straight Connector 5"/>
          <p:cNvCxnSpPr/>
          <p:nvPr/>
        </p:nvCxnSpPr>
        <p:spPr>
          <a:xfrm>
            <a:off x="4171406" y="3213463"/>
            <a:ext cx="4606834" cy="0"/>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4898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schemeClr val="tx1"/>
                </a:solidFill>
                <a:latin typeface="Lucida Handwriting" panose="03010101010101010101" pitchFamily="66" charset="0"/>
              </a:rPr>
              <a:t>Our services</a:t>
            </a:r>
            <a:endParaRPr lang="en-US" sz="4000" dirty="0">
              <a:solidFill>
                <a:schemeClr val="tx1"/>
              </a:solidFill>
              <a:latin typeface="Lucida Handwriting" panose="03010101010101010101" pitchFamily="66" charset="0"/>
            </a:endParaRPr>
          </a:p>
        </p:txBody>
      </p:sp>
      <p:pic>
        <p:nvPicPr>
          <p:cNvPr id="2" name="Picture 1" descr="Article: HR audit landscape: Some startling facts — People Mat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5955"/>
            <a:ext cx="5612676" cy="4328160"/>
          </a:xfrm>
          <a:prstGeom prst="rect">
            <a:avLst/>
          </a:prstGeom>
        </p:spPr>
      </p:pic>
      <p:sp>
        <p:nvSpPr>
          <p:cNvPr id="9" name="object 3" descr="Blue rectangle">
            <a:extLst>
              <a:ext uri="{FF2B5EF4-FFF2-40B4-BE49-F238E27FC236}">
                <a16:creationId xmlns:a16="http://schemas.microsoft.com/office/drawing/2014/main" id="{A277388B-76FD-44C4-B506-F8A157E57C65}"/>
              </a:ext>
            </a:extLst>
          </p:cNvPr>
          <p:cNvSpPr/>
          <p:nvPr/>
        </p:nvSpPr>
        <p:spPr>
          <a:xfrm>
            <a:off x="4902925" y="906458"/>
            <a:ext cx="7097485" cy="5450799"/>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endParaRPr lang="en-US" sz="1801" dirty="0">
              <a:latin typeface="Baskerville Old Face" panose="02020602080505020303" pitchFamily="18" charset="0"/>
            </a:endParaRPr>
          </a:p>
          <a:p>
            <a:pPr lvl="1" algn="ctr"/>
            <a:r>
              <a:rPr lang="en-US" sz="2400" b="1" u="sng" dirty="0" smtClean="0">
                <a:solidFill>
                  <a:schemeClr val="tx1"/>
                </a:solidFill>
                <a:latin typeface="Baskerville Old Face" panose="02020602080505020303" pitchFamily="18" charset="0"/>
                <a:sym typeface="Wingdings" panose="05000000000000000000" pitchFamily="2" charset="2"/>
              </a:rPr>
              <a:t></a:t>
            </a:r>
            <a:r>
              <a:rPr lang="en-US" sz="2400" b="1" u="sng" dirty="0" smtClean="0">
                <a:solidFill>
                  <a:schemeClr val="tx1"/>
                </a:solidFill>
                <a:latin typeface="Baskerville Old Face" panose="02020602080505020303" pitchFamily="18" charset="0"/>
              </a:rPr>
              <a:t>Bespoke Risks &amp; Compliance Issues</a:t>
            </a:r>
          </a:p>
          <a:p>
            <a:pPr lvl="1" algn="just"/>
            <a:r>
              <a:rPr lang="en-US" sz="1801" dirty="0" smtClean="0">
                <a:solidFill>
                  <a:schemeClr val="tx1"/>
                </a:solidFill>
                <a:latin typeface="Baskerville Old Face" panose="02020602080505020303" pitchFamily="18" charset="0"/>
                <a:cs typeface="Times New Roman" panose="02020603050405020304" pitchFamily="18" charset="0"/>
              </a:rPr>
              <a:t>The online audits are designed to ask you questions about your business to enable us to identify any risk to you as a business and more importantly to be able to provide you with guidance and support as to how to do de-risk these. Sections of the HR risks and compliance Audit include questions about processes, policies &amp; procedures.</a:t>
            </a:r>
          </a:p>
          <a:p>
            <a:pPr lvl="1" algn="just"/>
            <a:endParaRPr lang="en-US" sz="1801" b="1" dirty="0" smtClean="0">
              <a:solidFill>
                <a:schemeClr val="tx1"/>
              </a:solidFill>
              <a:latin typeface="Baskerville Old Face" panose="02020602080505020303" pitchFamily="18" charset="0"/>
              <a:cs typeface="Times New Roman" panose="02020603050405020304" pitchFamily="18" charset="0"/>
            </a:endParaRPr>
          </a:p>
          <a:p>
            <a:pPr lvl="1" algn="just"/>
            <a:r>
              <a:rPr lang="en-US" sz="1801" b="1" dirty="0" smtClean="0">
                <a:solidFill>
                  <a:schemeClr val="tx1"/>
                </a:solidFill>
                <a:latin typeface="Baskerville Old Face" panose="02020602080505020303" pitchFamily="18" charset="0"/>
                <a:cs typeface="Times New Roman" panose="02020603050405020304" pitchFamily="18" charset="0"/>
              </a:rPr>
              <a:t>Areas of our focus;</a:t>
            </a:r>
            <a:endParaRPr lang="en-US" sz="1600" dirty="0" smtClean="0">
              <a:solidFill>
                <a:schemeClr val="tx1"/>
              </a:solidFill>
              <a:latin typeface="Bookman Old Style" panose="02050604050505020204" pitchFamily="18" charset="0"/>
              <a:cs typeface="Times New Roman" panose="02020603050405020304" pitchFamily="18" charset="0"/>
            </a:endParaRP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Nature of your business &amp; Business location</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Number of employees </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Employment terms &amp; conditions</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Employee benefits administration</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Recruitment process</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Probation period and its management</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Disciplinary &amp; grievances handling processes</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Separation policy &amp; procedure</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IT Usage/ data protection</a:t>
            </a:r>
          </a:p>
          <a:p>
            <a:pPr marL="1200164" lvl="2"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Personnel Files management</a:t>
            </a:r>
          </a:p>
          <a:p>
            <a:pPr lvl="1"/>
            <a:endParaRPr lang="en-US" sz="24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232935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schemeClr val="tx1"/>
                </a:solidFill>
                <a:latin typeface="Lucida Handwriting" panose="03010101010101010101" pitchFamily="66" charset="0"/>
              </a:rPr>
              <a:t>Our services</a:t>
            </a:r>
            <a:endParaRPr lang="en-US" sz="4000" dirty="0">
              <a:solidFill>
                <a:schemeClr val="tx1"/>
              </a:solidFill>
              <a:latin typeface="Lucida Handwriting" panose="03010101010101010101" pitchFamily="66" charset="0"/>
            </a:endParaRPr>
          </a:p>
        </p:txBody>
      </p:sp>
      <p:pic>
        <p:nvPicPr>
          <p:cNvPr id="2" name="Picture 1" descr="Televisual | The Top 10 Most Offensive Lines in ‘Outsourc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2342"/>
            <a:ext cx="4820195" cy="3762103"/>
          </a:xfrm>
          <a:prstGeom prst="rect">
            <a:avLst/>
          </a:prstGeom>
        </p:spPr>
      </p:pic>
      <p:sp>
        <p:nvSpPr>
          <p:cNvPr id="9" name="object 3" descr="Blue rectangle">
            <a:extLst>
              <a:ext uri="{FF2B5EF4-FFF2-40B4-BE49-F238E27FC236}">
                <a16:creationId xmlns:a16="http://schemas.microsoft.com/office/drawing/2014/main" id="{A277388B-76FD-44C4-B506-F8A157E57C65}"/>
              </a:ext>
            </a:extLst>
          </p:cNvPr>
          <p:cNvSpPr/>
          <p:nvPr/>
        </p:nvSpPr>
        <p:spPr>
          <a:xfrm>
            <a:off x="4650377" y="906458"/>
            <a:ext cx="7350033" cy="5328879"/>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2">
            <a:schemeClr val="accent4"/>
          </a:lnRef>
          <a:fillRef idx="1">
            <a:schemeClr val="lt1"/>
          </a:fillRef>
          <a:effectRef idx="0">
            <a:schemeClr val="accent4"/>
          </a:effectRef>
          <a:fontRef idx="minor">
            <a:schemeClr val="dk1"/>
          </a:fontRef>
        </p:style>
        <p:txBody>
          <a:bodyPr wrap="square" lIns="0" tIns="0" rIns="0" bIns="0" rtlCol="0"/>
          <a:lstStyle/>
          <a:p>
            <a:pPr marL="12701" algn="ctr">
              <a:lnSpc>
                <a:spcPct val="120000"/>
              </a:lnSpc>
              <a:spcBef>
                <a:spcPts val="100"/>
              </a:spcBef>
            </a:pPr>
            <a:r>
              <a:rPr lang="en-US" sz="2400" b="1" u="sng" dirty="0" smtClean="0">
                <a:solidFill>
                  <a:schemeClr val="tx1"/>
                </a:solidFill>
                <a:latin typeface="Baskerville Old Face" panose="02020602080505020303" pitchFamily="18" charset="0"/>
                <a:sym typeface="Wingdings" panose="05000000000000000000" pitchFamily="2" charset="2"/>
              </a:rPr>
              <a:t></a:t>
            </a:r>
            <a:r>
              <a:rPr lang="en-US" sz="2400" b="1" u="sng" dirty="0" smtClean="0">
                <a:solidFill>
                  <a:schemeClr val="tx1"/>
                </a:solidFill>
                <a:latin typeface="Baskerville Old Face" panose="02020602080505020303" pitchFamily="18" charset="0"/>
                <a:sym typeface="Wingdings" panose="05000000000000000000" pitchFamily="2" charset="2"/>
              </a:rPr>
              <a:t>Manpower</a:t>
            </a:r>
            <a:r>
              <a:rPr lang="en-US" sz="2400" b="1" u="sng" dirty="0" smtClean="0">
                <a:solidFill>
                  <a:schemeClr val="tx1"/>
                </a:solidFill>
                <a:latin typeface="Baskerville Old Face" panose="02020602080505020303" pitchFamily="18" charset="0"/>
                <a:sym typeface="Wingdings" panose="05000000000000000000" pitchFamily="2" charset="2"/>
              </a:rPr>
              <a:t> </a:t>
            </a:r>
            <a:r>
              <a:rPr lang="en-US" sz="2400" b="1" u="sng" dirty="0" smtClean="0">
                <a:solidFill>
                  <a:schemeClr val="tx1"/>
                </a:solidFill>
                <a:latin typeface="Baskerville Old Face" panose="02020602080505020303" pitchFamily="18" charset="0"/>
                <a:sym typeface="Wingdings" panose="05000000000000000000" pitchFamily="2" charset="2"/>
              </a:rPr>
              <a:t>Outsourcing</a:t>
            </a:r>
            <a:endParaRPr lang="en-US" sz="2400" b="1" u="sng" spc="-14" dirty="0" smtClean="0">
              <a:solidFill>
                <a:schemeClr val="tx1"/>
              </a:solidFill>
              <a:latin typeface="Baskerville Old Face" panose="02020602080505020303" pitchFamily="18" charset="0"/>
              <a:cs typeface="Times New Roman" panose="02020603050405020304" pitchFamily="18" charset="0"/>
            </a:endParaRPr>
          </a:p>
          <a:p>
            <a:pPr lvl="2" algn="just"/>
            <a:r>
              <a:rPr lang="en-US" sz="1600" dirty="0" smtClean="0">
                <a:solidFill>
                  <a:schemeClr val="tx1"/>
                </a:solidFill>
                <a:latin typeface="Baskerville Old Face" panose="02020602080505020303" pitchFamily="18" charset="0"/>
                <a:cs typeface="Times New Roman" panose="02020603050405020304" pitchFamily="18" charset="0"/>
              </a:rPr>
              <a:t>RRK is the perfect partner when it comes to outsourcing staff that facilitates/ accelerates business process &amp; growth. </a:t>
            </a:r>
            <a:r>
              <a:rPr lang="en-US" sz="1600" dirty="0">
                <a:solidFill>
                  <a:schemeClr val="tx1"/>
                </a:solidFill>
                <a:latin typeface="Baskerville Old Face" panose="02020602080505020303" pitchFamily="18" charset="0"/>
              </a:rPr>
              <a:t>Outsourcing of staff is a critical business strategy that allows companies to  focus on their  core business operations while accessing splendid staff administration services, expert statutory compliance along with dedicated HR support. </a:t>
            </a:r>
            <a:endParaRPr lang="en-US" sz="1600" dirty="0" smtClean="0">
              <a:solidFill>
                <a:schemeClr val="tx1"/>
              </a:solidFill>
              <a:latin typeface="Baskerville Old Face" panose="02020602080505020303" pitchFamily="18" charset="0"/>
            </a:endParaRPr>
          </a:p>
          <a:p>
            <a:pPr lvl="2" algn="just"/>
            <a:endParaRPr lang="en-US" sz="1600" dirty="0">
              <a:solidFill>
                <a:schemeClr val="tx1"/>
              </a:solidFill>
              <a:latin typeface="Baskerville Old Face" panose="02020602080505020303" pitchFamily="18" charset="0"/>
            </a:endParaRPr>
          </a:p>
          <a:p>
            <a:pPr lvl="2" algn="just"/>
            <a:r>
              <a:rPr lang="en-US" sz="1600" dirty="0" smtClean="0">
                <a:solidFill>
                  <a:schemeClr val="tx1"/>
                </a:solidFill>
                <a:latin typeface="Baskerville Old Face" panose="02020602080505020303" pitchFamily="18" charset="0"/>
              </a:rPr>
              <a:t>We </a:t>
            </a:r>
            <a:r>
              <a:rPr lang="en-US" sz="1600" dirty="0" smtClean="0">
                <a:solidFill>
                  <a:schemeClr val="tx1"/>
                </a:solidFill>
                <a:latin typeface="Baskerville Old Face" panose="02020602080505020303" pitchFamily="18" charset="0"/>
              </a:rPr>
              <a:t>outsource Accountants</a:t>
            </a:r>
            <a:r>
              <a:rPr lang="en-US" sz="1600" dirty="0" smtClean="0">
                <a:solidFill>
                  <a:schemeClr val="tx1"/>
                </a:solidFill>
                <a:latin typeface="Baskerville Old Face" panose="02020602080505020303" pitchFamily="18" charset="0"/>
              </a:rPr>
              <a:t>, Field staff ( research, sales &amp; marketing), Receptionists, Office Assistants, Tea girls</a:t>
            </a:r>
            <a:r>
              <a:rPr lang="en-US" sz="1600" dirty="0">
                <a:solidFill>
                  <a:schemeClr val="tx1"/>
                </a:solidFill>
                <a:latin typeface="Baskerville Old Face" panose="02020602080505020303" pitchFamily="18" charset="0"/>
              </a:rPr>
              <a:t> </a:t>
            </a:r>
            <a:r>
              <a:rPr lang="en-US" sz="1600" dirty="0" smtClean="0">
                <a:solidFill>
                  <a:schemeClr val="tx1"/>
                </a:solidFill>
                <a:latin typeface="Baskerville Old Face" panose="02020602080505020303" pitchFamily="18" charset="0"/>
              </a:rPr>
              <a:t>&amp; general workers etc.</a:t>
            </a:r>
            <a:endParaRPr lang="en-US" sz="1600" dirty="0">
              <a:solidFill>
                <a:schemeClr val="tx1"/>
              </a:solidFill>
              <a:latin typeface="Baskerville Old Face" panose="02020602080505020303" pitchFamily="18" charset="0"/>
            </a:endParaRPr>
          </a:p>
          <a:p>
            <a:pPr lvl="2"/>
            <a:endParaRPr lang="en-US" sz="1600" dirty="0" smtClean="0">
              <a:solidFill>
                <a:schemeClr val="tx1"/>
              </a:solidFill>
              <a:latin typeface="Baskerville Old Face" panose="02020602080505020303" pitchFamily="18" charset="0"/>
              <a:cs typeface="Times New Roman" panose="02020603050405020304" pitchFamily="18" charset="0"/>
            </a:endParaRPr>
          </a:p>
          <a:p>
            <a:pPr marL="914411" lvl="2"/>
            <a:r>
              <a:rPr lang="en-US" sz="1600" b="1" u="sng" dirty="0" smtClean="0">
                <a:solidFill>
                  <a:schemeClr val="tx1"/>
                </a:solidFill>
                <a:latin typeface="Baskerville Old Face" panose="02020602080505020303" pitchFamily="18" charset="0"/>
                <a:cs typeface="Times New Roman" panose="02020603050405020304" pitchFamily="18" charset="0"/>
              </a:rPr>
              <a:t>Benefits of staff outsourcing, when you work with us;</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Reduced cost – saves labor &amp; operational costs</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Reduced time spent on employee administration</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Cut cost on other non-remuneration cost</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Eliminate the need to build a bigger work force</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Comply with any industrial regulations</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Gain access to skills and expertise</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Manage operational risks when expanding or scaling</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Consult on best practices and discover how to improve productivity</a:t>
            </a:r>
          </a:p>
          <a:p>
            <a:pPr marL="1200161" lvl="2" indent="-285750">
              <a:buFont typeface="Arial" panose="020B0604020202020204" pitchFamily="34" charset="0"/>
              <a:buChar char="•"/>
            </a:pPr>
            <a:r>
              <a:rPr lang="en-US" sz="1600" dirty="0" smtClean="0">
                <a:solidFill>
                  <a:schemeClr val="tx1"/>
                </a:solidFill>
                <a:latin typeface="Baskerville Old Face" panose="02020602080505020303" pitchFamily="18" charset="0"/>
                <a:cs typeface="Times New Roman" panose="02020603050405020304" pitchFamily="18" charset="0"/>
              </a:rPr>
              <a:t>Create a working environment that is attractive to the most qualified employees</a:t>
            </a:r>
          </a:p>
          <a:p>
            <a:pPr lvl="1"/>
            <a:endParaRPr lang="en-US" sz="24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644833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schemeClr val="tx1"/>
                </a:solidFill>
                <a:latin typeface="Lucida Handwriting" panose="03010101010101010101" pitchFamily="66" charset="0"/>
              </a:rPr>
              <a:t>Our services</a:t>
            </a:r>
            <a:endParaRPr lang="en-US" sz="4000" dirty="0">
              <a:solidFill>
                <a:schemeClr val="tx1"/>
              </a:solidFill>
              <a:latin typeface="Lucida Handwriting" panose="03010101010101010101"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1250"/>
            <a:ext cx="4650377" cy="3619293"/>
          </a:xfrm>
          <a:prstGeom prst="rect">
            <a:avLst/>
          </a:prstGeom>
        </p:spPr>
      </p:pic>
      <p:sp>
        <p:nvSpPr>
          <p:cNvPr id="9" name="object 3" descr="Blue rectangle">
            <a:extLst>
              <a:ext uri="{FF2B5EF4-FFF2-40B4-BE49-F238E27FC236}">
                <a16:creationId xmlns:a16="http://schemas.microsoft.com/office/drawing/2014/main" id="{A277388B-76FD-44C4-B506-F8A157E57C65}"/>
              </a:ext>
            </a:extLst>
          </p:cNvPr>
          <p:cNvSpPr/>
          <p:nvPr/>
        </p:nvSpPr>
        <p:spPr>
          <a:xfrm>
            <a:off x="4563291" y="836023"/>
            <a:ext cx="7437119" cy="5564777"/>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2">
            <a:schemeClr val="accent4"/>
          </a:lnRef>
          <a:fillRef idx="1">
            <a:schemeClr val="lt1"/>
          </a:fillRef>
          <a:effectRef idx="0">
            <a:schemeClr val="accent4"/>
          </a:effectRef>
          <a:fontRef idx="minor">
            <a:schemeClr val="dk1"/>
          </a:fontRef>
        </p:style>
        <p:txBody>
          <a:bodyPr wrap="square" lIns="0" tIns="0" rIns="0" bIns="0" rtlCol="0"/>
          <a:lstStyle/>
          <a:p>
            <a:pPr marL="12701" algn="ctr">
              <a:lnSpc>
                <a:spcPct val="120000"/>
              </a:lnSpc>
              <a:spcBef>
                <a:spcPts val="100"/>
              </a:spcBef>
            </a:pPr>
            <a:r>
              <a:rPr lang="en-US" sz="2400" b="1" u="sng" dirty="0" smtClean="0">
                <a:solidFill>
                  <a:schemeClr val="tx1"/>
                </a:solidFill>
                <a:latin typeface="Baskerville Old Face" panose="02020602080505020303" pitchFamily="18" charset="0"/>
                <a:sym typeface="Wingdings" panose="05000000000000000000" pitchFamily="2" charset="2"/>
              </a:rPr>
              <a:t></a:t>
            </a:r>
            <a:r>
              <a:rPr lang="en-US" b="1" u="sng" dirty="0" smtClean="0">
                <a:latin typeface="Baskerville Old Face" panose="02020602080505020303" pitchFamily="18" charset="0"/>
              </a:rPr>
              <a:t>Finance </a:t>
            </a:r>
            <a:r>
              <a:rPr lang="en-US" b="1" u="sng" dirty="0">
                <a:latin typeface="Baskerville Old Face" panose="02020602080505020303" pitchFamily="18" charset="0"/>
              </a:rPr>
              <a:t>&amp; Accounting Services: </a:t>
            </a:r>
            <a:endParaRPr lang="en-US" sz="2400" b="1" u="sng" spc="-14" dirty="0" smtClean="0">
              <a:solidFill>
                <a:schemeClr val="tx1"/>
              </a:solidFill>
              <a:latin typeface="Baskerville Old Face" panose="02020602080505020303" pitchFamily="18" charset="0"/>
              <a:cs typeface="Times New Roman" panose="02020603050405020304" pitchFamily="18" charset="0"/>
            </a:endParaRPr>
          </a:p>
          <a:p>
            <a:pPr lvl="2"/>
            <a:r>
              <a:rPr lang="en-US" sz="1600" dirty="0" smtClean="0">
                <a:solidFill>
                  <a:schemeClr val="tx1"/>
                </a:solidFill>
                <a:latin typeface="Baskerville Old Face" panose="02020602080505020303" pitchFamily="18" charset="0"/>
                <a:cs typeface="Times New Roman" panose="02020603050405020304" pitchFamily="18" charset="0"/>
              </a:rPr>
              <a:t>RRK is the perfect partner when it comes to keeping your books of account updated, reconciled and compliant with set standards. These services </a:t>
            </a:r>
            <a:r>
              <a:rPr lang="en-US" sz="1600" dirty="0" smtClean="0">
                <a:solidFill>
                  <a:schemeClr val="tx1"/>
                </a:solidFill>
                <a:latin typeface="Baskerville Old Face" panose="02020602080505020303" pitchFamily="18" charset="0"/>
              </a:rPr>
              <a:t>are </a:t>
            </a:r>
            <a:r>
              <a:rPr lang="en-US" sz="1600" dirty="0">
                <a:solidFill>
                  <a:schemeClr val="tx1"/>
                </a:solidFill>
                <a:latin typeface="Baskerville Old Face" panose="02020602080505020303" pitchFamily="18" charset="0"/>
              </a:rPr>
              <a:t>critical business strategy that allows companies to  focus on their  core business operations while accessing splendid </a:t>
            </a:r>
            <a:r>
              <a:rPr lang="en-US" sz="1600" dirty="0" smtClean="0">
                <a:solidFill>
                  <a:schemeClr val="tx1"/>
                </a:solidFill>
                <a:latin typeface="Baskerville Old Face" panose="02020602080505020303" pitchFamily="18" charset="0"/>
              </a:rPr>
              <a:t>professional input &amp; advisor. We ensure that you get a dedicated accountant for your account who is accessible on at all times. Our mode of offering services is hybrid ( defined visits on site &amp; remote).</a:t>
            </a:r>
            <a:r>
              <a:rPr lang="en-US" sz="1600" dirty="0">
                <a:solidFill>
                  <a:schemeClr val="tx1"/>
                </a:solidFill>
                <a:latin typeface="Baskerville Old Face" panose="02020602080505020303" pitchFamily="18" charset="0"/>
              </a:rPr>
              <a:t> </a:t>
            </a:r>
            <a:endParaRPr lang="en-US" sz="1600" dirty="0" smtClean="0">
              <a:solidFill>
                <a:schemeClr val="tx1"/>
              </a:solidFill>
              <a:latin typeface="Baskerville Old Face" panose="02020602080505020303" pitchFamily="18" charset="0"/>
            </a:endParaRPr>
          </a:p>
          <a:p>
            <a:pPr lvl="2" algn="just"/>
            <a:endParaRPr lang="en-US" sz="1600" dirty="0">
              <a:solidFill>
                <a:schemeClr val="tx1"/>
              </a:solidFill>
              <a:latin typeface="Baskerville Old Face" panose="02020602080505020303" pitchFamily="18" charset="0"/>
            </a:endParaRPr>
          </a:p>
          <a:p>
            <a:pPr lvl="2"/>
            <a:endParaRPr lang="en-US" sz="1600" dirty="0" smtClean="0">
              <a:solidFill>
                <a:schemeClr val="tx1"/>
              </a:solidFill>
              <a:latin typeface="Baskerville Old Face" panose="02020602080505020303" pitchFamily="18" charset="0"/>
              <a:cs typeface="Times New Roman" panose="02020603050405020304" pitchFamily="18" charset="0"/>
            </a:endParaRPr>
          </a:p>
          <a:p>
            <a:pPr lvl="0" algn="just"/>
            <a:r>
              <a:rPr lang="en-US" sz="1200" dirty="0" smtClean="0">
                <a:latin typeface="Baskerville Old Face" panose="02020602080505020303" pitchFamily="18" charset="0"/>
              </a:rPr>
              <a:t>                         </a:t>
            </a:r>
            <a:endParaRPr lang="en-US" sz="2400" b="1" dirty="0">
              <a:solidFill>
                <a:schemeClr val="tx1"/>
              </a:solidFill>
              <a:latin typeface="Baskerville Old Face" panose="02020602080505020303" pitchFamily="18" charset="0"/>
            </a:endParaRPr>
          </a:p>
        </p:txBody>
      </p:sp>
      <p:sp>
        <p:nvSpPr>
          <p:cNvPr id="4" name="Rectangle 3"/>
          <p:cNvSpPr/>
          <p:nvPr/>
        </p:nvSpPr>
        <p:spPr>
          <a:xfrm>
            <a:off x="5077097" y="2769324"/>
            <a:ext cx="6609806" cy="3544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1400" dirty="0">
                <a:solidFill>
                  <a:schemeClr val="tx1"/>
                </a:solidFill>
              </a:rPr>
              <a:t>Recording day to day Accounting transactions</a:t>
            </a:r>
          </a:p>
          <a:p>
            <a:pPr marL="285750" indent="-285750">
              <a:buFont typeface="Wingdings" panose="05000000000000000000" pitchFamily="2" charset="2"/>
              <a:buChar char="q"/>
            </a:pPr>
            <a:r>
              <a:rPr lang="en-US" sz="1400" dirty="0" smtClean="0">
                <a:solidFill>
                  <a:schemeClr val="tx1"/>
                </a:solidFill>
              </a:rPr>
              <a:t>Ledgers maintenance</a:t>
            </a:r>
          </a:p>
          <a:p>
            <a:pPr marL="285750" indent="-285750">
              <a:buFont typeface="Wingdings" panose="05000000000000000000" pitchFamily="2" charset="2"/>
              <a:buChar char="q"/>
            </a:pPr>
            <a:r>
              <a:rPr lang="en-US" sz="1400" dirty="0" smtClean="0">
                <a:solidFill>
                  <a:schemeClr val="tx1"/>
                </a:solidFill>
              </a:rPr>
              <a:t>Accounts </a:t>
            </a:r>
            <a:r>
              <a:rPr lang="en-US" sz="1400" dirty="0">
                <a:solidFill>
                  <a:schemeClr val="tx1"/>
                </a:solidFill>
              </a:rPr>
              <a:t>Receivables (A/R</a:t>
            </a:r>
            <a:r>
              <a:rPr lang="en-US" sz="1400" dirty="0" smtClean="0">
                <a:solidFill>
                  <a:schemeClr val="tx1"/>
                </a:solidFill>
              </a:rPr>
              <a:t>), </a:t>
            </a:r>
            <a:r>
              <a:rPr lang="en-US" sz="1400" dirty="0">
                <a:solidFill>
                  <a:schemeClr val="tx1"/>
                </a:solidFill>
              </a:rPr>
              <a:t>Accounts Payables (A/P) </a:t>
            </a:r>
            <a:r>
              <a:rPr lang="en-US" sz="1400" dirty="0" smtClean="0">
                <a:solidFill>
                  <a:schemeClr val="tx1"/>
                </a:solidFill>
              </a:rPr>
              <a:t>management &amp; </a:t>
            </a:r>
            <a:r>
              <a:rPr lang="en-US" sz="1400" dirty="0">
                <a:solidFill>
                  <a:schemeClr val="tx1"/>
                </a:solidFill>
              </a:rPr>
              <a:t>reporting.</a:t>
            </a:r>
          </a:p>
          <a:p>
            <a:pPr marL="285750" indent="-285750">
              <a:buFont typeface="Wingdings" panose="05000000000000000000" pitchFamily="2" charset="2"/>
              <a:buChar char="q"/>
            </a:pPr>
            <a:r>
              <a:rPr lang="en-US" sz="1400" dirty="0" smtClean="0">
                <a:solidFill>
                  <a:schemeClr val="tx1"/>
                </a:solidFill>
              </a:rPr>
              <a:t>Cash &amp; Bank reconciliations</a:t>
            </a:r>
          </a:p>
          <a:p>
            <a:pPr marL="285750" indent="-285750">
              <a:buFont typeface="Wingdings" panose="05000000000000000000" pitchFamily="2" charset="2"/>
              <a:buChar char="q"/>
            </a:pPr>
            <a:r>
              <a:rPr lang="en-US" sz="1400" dirty="0" smtClean="0">
                <a:solidFill>
                  <a:schemeClr val="tx1"/>
                </a:solidFill>
              </a:rPr>
              <a:t>Statutory </a:t>
            </a:r>
            <a:r>
              <a:rPr lang="en-US" sz="1400" dirty="0">
                <a:solidFill>
                  <a:schemeClr val="tx1"/>
                </a:solidFill>
              </a:rPr>
              <a:t>reports and filing of </a:t>
            </a:r>
            <a:r>
              <a:rPr lang="en-US" sz="1400" dirty="0" smtClean="0">
                <a:solidFill>
                  <a:schemeClr val="tx1"/>
                </a:solidFill>
              </a:rPr>
              <a:t>returns</a:t>
            </a:r>
          </a:p>
          <a:p>
            <a:pPr marL="285750" indent="-285750">
              <a:buFont typeface="Wingdings" panose="05000000000000000000" pitchFamily="2" charset="2"/>
              <a:buChar char="q"/>
            </a:pPr>
            <a:r>
              <a:rPr lang="en-US" sz="1400" dirty="0" smtClean="0">
                <a:solidFill>
                  <a:schemeClr val="tx1"/>
                </a:solidFill>
              </a:rPr>
              <a:t>Taxation-Filing</a:t>
            </a:r>
            <a:r>
              <a:rPr lang="en-US" sz="1400" dirty="0">
                <a:solidFill>
                  <a:schemeClr val="tx1"/>
                </a:solidFill>
              </a:rPr>
              <a:t>, </a:t>
            </a:r>
            <a:r>
              <a:rPr lang="en-US" sz="1400" dirty="0" smtClean="0">
                <a:solidFill>
                  <a:schemeClr val="tx1"/>
                </a:solidFill>
              </a:rPr>
              <a:t>remittance; </a:t>
            </a:r>
            <a:r>
              <a:rPr lang="en-US" sz="1400" dirty="0">
                <a:solidFill>
                  <a:schemeClr val="tx1"/>
                </a:solidFill>
              </a:rPr>
              <a:t>tax health </a:t>
            </a:r>
            <a:r>
              <a:rPr lang="en-US" sz="1400" dirty="0" smtClean="0">
                <a:solidFill>
                  <a:schemeClr val="tx1"/>
                </a:solidFill>
              </a:rPr>
              <a:t>checks</a:t>
            </a:r>
          </a:p>
          <a:p>
            <a:pPr marL="285750" indent="-285750">
              <a:buFont typeface="Wingdings" panose="05000000000000000000" pitchFamily="2" charset="2"/>
              <a:buChar char="q"/>
            </a:pPr>
            <a:r>
              <a:rPr lang="en-US" sz="1400" dirty="0" smtClean="0">
                <a:solidFill>
                  <a:schemeClr val="tx1"/>
                </a:solidFill>
              </a:rPr>
              <a:t>Fixed </a:t>
            </a:r>
            <a:r>
              <a:rPr lang="en-US" sz="1400" dirty="0">
                <a:solidFill>
                  <a:schemeClr val="tx1"/>
                </a:solidFill>
              </a:rPr>
              <a:t>Assets </a:t>
            </a:r>
            <a:r>
              <a:rPr lang="en-US" sz="1400" dirty="0" smtClean="0">
                <a:solidFill>
                  <a:schemeClr val="tx1"/>
                </a:solidFill>
              </a:rPr>
              <a:t>management</a:t>
            </a:r>
          </a:p>
          <a:p>
            <a:pPr marL="285750" indent="-285750">
              <a:buFont typeface="Wingdings" panose="05000000000000000000" pitchFamily="2" charset="2"/>
              <a:buChar char="q"/>
            </a:pPr>
            <a:r>
              <a:rPr lang="en-US" sz="1400" dirty="0" smtClean="0">
                <a:solidFill>
                  <a:schemeClr val="tx1"/>
                </a:solidFill>
              </a:rPr>
              <a:t>Stock </a:t>
            </a:r>
            <a:r>
              <a:rPr lang="en-US" sz="1400" dirty="0">
                <a:solidFill>
                  <a:schemeClr val="tx1"/>
                </a:solidFill>
              </a:rPr>
              <a:t>count </a:t>
            </a:r>
            <a:r>
              <a:rPr lang="en-US" sz="1400" dirty="0" smtClean="0">
                <a:solidFill>
                  <a:schemeClr val="tx1"/>
                </a:solidFill>
              </a:rPr>
              <a:t>&amp; management</a:t>
            </a:r>
          </a:p>
          <a:p>
            <a:pPr marL="285750" indent="-285750">
              <a:buFont typeface="Wingdings" panose="05000000000000000000" pitchFamily="2" charset="2"/>
              <a:buChar char="q"/>
            </a:pPr>
            <a:r>
              <a:rPr lang="en-US" sz="1400" dirty="0" smtClean="0">
                <a:solidFill>
                  <a:schemeClr val="tx1"/>
                </a:solidFill>
              </a:rPr>
              <a:t>Review </a:t>
            </a:r>
            <a:r>
              <a:rPr lang="en-US" sz="1400" dirty="0">
                <a:solidFill>
                  <a:schemeClr val="tx1"/>
                </a:solidFill>
              </a:rPr>
              <a:t>of Internal </a:t>
            </a:r>
            <a:r>
              <a:rPr lang="en-US" sz="1400" dirty="0" smtClean="0">
                <a:solidFill>
                  <a:schemeClr val="tx1"/>
                </a:solidFill>
              </a:rPr>
              <a:t>controls, </a:t>
            </a:r>
            <a:r>
              <a:rPr lang="en-US" sz="1400" dirty="0">
                <a:solidFill>
                  <a:schemeClr val="tx1"/>
                </a:solidFill>
              </a:rPr>
              <a:t>systems </a:t>
            </a:r>
            <a:r>
              <a:rPr lang="en-US" sz="1400" dirty="0" smtClean="0">
                <a:solidFill>
                  <a:schemeClr val="tx1"/>
                </a:solidFill>
              </a:rPr>
              <a:t>&amp; Procedures</a:t>
            </a:r>
          </a:p>
          <a:p>
            <a:pPr marL="285750" indent="-285750">
              <a:buFont typeface="Wingdings" panose="05000000000000000000" pitchFamily="2" charset="2"/>
              <a:buChar char="q"/>
            </a:pPr>
            <a:r>
              <a:rPr lang="en-US" sz="1400" dirty="0" smtClean="0">
                <a:solidFill>
                  <a:schemeClr val="tx1"/>
                </a:solidFill>
              </a:rPr>
              <a:t>Debt </a:t>
            </a:r>
            <a:r>
              <a:rPr lang="en-US" sz="1400" dirty="0">
                <a:solidFill>
                  <a:schemeClr val="tx1"/>
                </a:solidFill>
              </a:rPr>
              <a:t>recovery and reconciliation of disputed overdue </a:t>
            </a:r>
            <a:r>
              <a:rPr lang="en-US" sz="1400" dirty="0" smtClean="0">
                <a:solidFill>
                  <a:schemeClr val="tx1"/>
                </a:solidFill>
              </a:rPr>
              <a:t>accounts</a:t>
            </a:r>
          </a:p>
          <a:p>
            <a:pPr marL="285750" indent="-285750">
              <a:buFont typeface="Wingdings" panose="05000000000000000000" pitchFamily="2" charset="2"/>
              <a:buChar char="q"/>
            </a:pPr>
            <a:r>
              <a:rPr lang="en-US" sz="1400" dirty="0" smtClean="0">
                <a:solidFill>
                  <a:schemeClr val="tx1"/>
                </a:solidFill>
              </a:rPr>
              <a:t>Cash </a:t>
            </a:r>
            <a:r>
              <a:rPr lang="en-US" sz="1400" dirty="0">
                <a:solidFill>
                  <a:schemeClr val="tx1"/>
                </a:solidFill>
              </a:rPr>
              <a:t>flow </a:t>
            </a:r>
            <a:r>
              <a:rPr lang="en-US" sz="1400" dirty="0" smtClean="0">
                <a:solidFill>
                  <a:schemeClr val="tx1"/>
                </a:solidFill>
              </a:rPr>
              <a:t>Management.</a:t>
            </a:r>
          </a:p>
          <a:p>
            <a:pPr marL="285750" indent="-285750">
              <a:buFont typeface="Wingdings" panose="05000000000000000000" pitchFamily="2" charset="2"/>
              <a:buChar char="q"/>
            </a:pPr>
            <a:r>
              <a:rPr lang="en-US" sz="1400" dirty="0" smtClean="0">
                <a:solidFill>
                  <a:schemeClr val="tx1"/>
                </a:solidFill>
              </a:rPr>
              <a:t>Advice </a:t>
            </a:r>
            <a:r>
              <a:rPr lang="en-US" sz="1400" dirty="0">
                <a:solidFill>
                  <a:schemeClr val="tx1"/>
                </a:solidFill>
              </a:rPr>
              <a:t>on Cost reduction </a:t>
            </a:r>
            <a:r>
              <a:rPr lang="en-US" sz="1400" dirty="0" smtClean="0">
                <a:solidFill>
                  <a:schemeClr val="tx1"/>
                </a:solidFill>
              </a:rPr>
              <a:t>opportunities</a:t>
            </a:r>
          </a:p>
          <a:p>
            <a:pPr marL="285750" indent="-285750">
              <a:buFont typeface="Wingdings" panose="05000000000000000000" pitchFamily="2" charset="2"/>
              <a:buChar char="q"/>
            </a:pPr>
            <a:r>
              <a:rPr lang="en-US" sz="1400" dirty="0" smtClean="0">
                <a:solidFill>
                  <a:schemeClr val="tx1"/>
                </a:solidFill>
              </a:rPr>
              <a:t>Preparation </a:t>
            </a:r>
            <a:r>
              <a:rPr lang="en-US" sz="1400" dirty="0">
                <a:solidFill>
                  <a:schemeClr val="tx1"/>
                </a:solidFill>
              </a:rPr>
              <a:t>of Financial Reports ( Monthly </a:t>
            </a:r>
            <a:r>
              <a:rPr lang="en-US" sz="1400" dirty="0" smtClean="0">
                <a:solidFill>
                  <a:schemeClr val="tx1"/>
                </a:solidFill>
              </a:rPr>
              <a:t>MIS)</a:t>
            </a:r>
          </a:p>
          <a:p>
            <a:pPr marL="285750" indent="-285750">
              <a:buFont typeface="Wingdings" panose="05000000000000000000" pitchFamily="2" charset="2"/>
              <a:buChar char="q"/>
            </a:pPr>
            <a:r>
              <a:rPr lang="en-US" sz="1400" dirty="0" smtClean="0">
                <a:solidFill>
                  <a:schemeClr val="tx1"/>
                </a:solidFill>
              </a:rPr>
              <a:t>Facilitation </a:t>
            </a:r>
            <a:r>
              <a:rPr lang="en-US" sz="1400" dirty="0">
                <a:solidFill>
                  <a:schemeClr val="tx1"/>
                </a:solidFill>
              </a:rPr>
              <a:t>of Annual Audit</a:t>
            </a:r>
          </a:p>
        </p:txBody>
      </p:sp>
    </p:spTree>
    <p:extLst>
      <p:ext uri="{BB962C8B-B14F-4D97-AF65-F5344CB8AC3E}">
        <p14:creationId xmlns:p14="http://schemas.microsoft.com/office/powerpoint/2010/main" val="2964263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018 Start Ups to Watch | Techno FAQ"/>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76" y="1349829"/>
            <a:ext cx="4589418" cy="4028097"/>
          </a:xfrm>
          <a:prstGeom prst="rect">
            <a:avLst/>
          </a:prstGeom>
        </p:spPr>
      </p:pic>
      <p:sp>
        <p:nvSpPr>
          <p:cNvPr id="9" name="object 3" descr="Blue rectangle">
            <a:extLst>
              <a:ext uri="{FF2B5EF4-FFF2-40B4-BE49-F238E27FC236}">
                <a16:creationId xmlns:a16="http://schemas.microsoft.com/office/drawing/2014/main" id="{A277388B-76FD-44C4-B506-F8A157E57C65}"/>
              </a:ext>
            </a:extLst>
          </p:cNvPr>
          <p:cNvSpPr/>
          <p:nvPr/>
        </p:nvSpPr>
        <p:spPr>
          <a:xfrm>
            <a:off x="4188823" y="906458"/>
            <a:ext cx="7811587" cy="52592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endParaRPr lang="en-US" sz="2400" dirty="0">
              <a:solidFill>
                <a:schemeClr val="tx1"/>
              </a:solidFill>
              <a:latin typeface="Baskerville Old Face" panose="02020602080505020303" pitchFamily="18" charset="0"/>
            </a:endParaRPr>
          </a:p>
          <a:p>
            <a:pPr marL="12701" algn="ctr">
              <a:lnSpc>
                <a:spcPct val="120000"/>
              </a:lnSpc>
              <a:spcBef>
                <a:spcPts val="100"/>
              </a:spcBef>
            </a:pPr>
            <a:r>
              <a:rPr lang="en-US" sz="2400" b="1" u="sng" dirty="0" smtClean="0">
                <a:solidFill>
                  <a:schemeClr val="tx1"/>
                </a:solidFill>
                <a:latin typeface="Baskerville Old Face" panose="02020602080505020303" pitchFamily="18" charset="0"/>
                <a:sym typeface="Wingdings" panose="05000000000000000000" pitchFamily="2" charset="2"/>
              </a:rPr>
              <a:t></a:t>
            </a:r>
            <a:r>
              <a:rPr lang="en-US" sz="2400" b="1" u="sng" dirty="0" smtClean="0">
                <a:solidFill>
                  <a:schemeClr val="tx1"/>
                </a:solidFill>
                <a:latin typeface="Baskerville Old Face" panose="02020602080505020303" pitchFamily="18" charset="0"/>
              </a:rPr>
              <a:t>New Business Set – Up ( Start Up services)</a:t>
            </a:r>
            <a:endParaRPr lang="en-US" sz="2400" b="1" u="sng" spc="-14" dirty="0" smtClean="0">
              <a:solidFill>
                <a:schemeClr val="tx1"/>
              </a:solidFill>
              <a:latin typeface="Baskerville Old Face" panose="02020602080505020303" pitchFamily="18" charset="0"/>
              <a:cs typeface="Times New Roman" panose="02020603050405020304" pitchFamily="18" charset="0"/>
            </a:endParaRPr>
          </a:p>
          <a:p>
            <a:pPr lvl="2" algn="just"/>
            <a:r>
              <a:rPr lang="en-US" sz="1801" dirty="0" smtClean="0">
                <a:solidFill>
                  <a:schemeClr val="tx1"/>
                </a:solidFill>
                <a:latin typeface="Baskerville Old Face" panose="02020602080505020303" pitchFamily="18" charset="0"/>
                <a:cs typeface="Times New Roman" panose="02020603050405020304" pitchFamily="18" charset="0"/>
              </a:rPr>
              <a:t>RRK is the perfect partner when it comes to setting up new business venture in East Africa and beyond. We come in, understand your mission &amp; vision, objectives, other needs and facilitate its actualization through our expertise. We have vast experience in dealing with startup businesses and understanding all the essential requirements right from;</a:t>
            </a:r>
          </a:p>
          <a:p>
            <a:pPr lvl="2"/>
            <a:endParaRPr lang="en-US" sz="1801" dirty="0" smtClean="0">
              <a:solidFill>
                <a:schemeClr val="tx1"/>
              </a:solidFill>
              <a:latin typeface="Baskerville Old Face" panose="02020602080505020303" pitchFamily="18" charset="0"/>
              <a:cs typeface="Times New Roman" panose="02020603050405020304" pitchFamily="18" charset="0"/>
            </a:endParaRPr>
          </a:p>
          <a:p>
            <a:pPr marL="1200164" lvl="2" indent="-285753">
              <a:buFont typeface="Wingdings" panose="05000000000000000000" pitchFamily="2" charset="2"/>
              <a:buChar char="q"/>
            </a:pPr>
            <a:r>
              <a:rPr lang="en-US" sz="1600" dirty="0" smtClean="0">
                <a:solidFill>
                  <a:schemeClr val="tx1"/>
                </a:solidFill>
                <a:latin typeface="Bookman Old Style" panose="02050604050505020204" pitchFamily="18" charset="0"/>
                <a:cs typeface="Times New Roman" panose="02020603050405020304" pitchFamily="18" charset="0"/>
              </a:rPr>
              <a:t>Business /Company registration,</a:t>
            </a:r>
          </a:p>
          <a:p>
            <a:pPr marL="1200164" lvl="2" indent="-285753">
              <a:buFont typeface="Wingdings" panose="05000000000000000000" pitchFamily="2" charset="2"/>
              <a:buChar char="q"/>
            </a:pPr>
            <a:r>
              <a:rPr lang="en-US" sz="1600" dirty="0" smtClean="0">
                <a:solidFill>
                  <a:schemeClr val="tx1"/>
                </a:solidFill>
                <a:latin typeface="Bookman Old Style" panose="02050604050505020204" pitchFamily="18" charset="0"/>
                <a:cs typeface="Times New Roman" panose="02020603050405020304" pitchFamily="18" charset="0"/>
              </a:rPr>
              <a:t>Facilitation of bank accounts opening.</a:t>
            </a:r>
          </a:p>
          <a:p>
            <a:pPr marL="1200164" lvl="2" indent="-285753">
              <a:buFont typeface="Wingdings" panose="05000000000000000000" pitchFamily="2" charset="2"/>
              <a:buChar char="q"/>
            </a:pPr>
            <a:r>
              <a:rPr lang="en-US" sz="1600" dirty="0" smtClean="0">
                <a:solidFill>
                  <a:schemeClr val="tx1"/>
                </a:solidFill>
                <a:latin typeface="Bookman Old Style" panose="02050604050505020204" pitchFamily="18" charset="0"/>
                <a:cs typeface="Times New Roman" panose="02020603050405020304" pitchFamily="18" charset="0"/>
              </a:rPr>
              <a:t>Facilitation of change of ownership ( Shares transfer)</a:t>
            </a:r>
          </a:p>
          <a:p>
            <a:pPr marL="1200164" lvl="2" indent="-285753">
              <a:buFont typeface="Wingdings" panose="05000000000000000000" pitchFamily="2" charset="2"/>
              <a:buChar char="q"/>
            </a:pPr>
            <a:r>
              <a:rPr lang="en-US" sz="1600" dirty="0" smtClean="0">
                <a:solidFill>
                  <a:schemeClr val="tx1"/>
                </a:solidFill>
                <a:latin typeface="Bookman Old Style" panose="02050604050505020204" pitchFamily="18" charset="0"/>
                <a:cs typeface="Times New Roman" panose="02020603050405020304" pitchFamily="18" charset="0"/>
              </a:rPr>
              <a:t>Director admission &amp; resignation</a:t>
            </a:r>
          </a:p>
          <a:p>
            <a:pPr marL="1200164" lvl="2" indent="-285753">
              <a:buFont typeface="Wingdings" panose="05000000000000000000" pitchFamily="2" charset="2"/>
              <a:buChar char="q"/>
            </a:pPr>
            <a:r>
              <a:rPr lang="en-US" sz="1600" dirty="0" smtClean="0">
                <a:solidFill>
                  <a:schemeClr val="tx1"/>
                </a:solidFill>
                <a:latin typeface="Bookman Old Style" panose="02050604050505020204" pitchFamily="18" charset="0"/>
                <a:cs typeface="Times New Roman" panose="02020603050405020304" pitchFamily="18" charset="0"/>
              </a:rPr>
              <a:t>Statutory compliance with relevant authorities,</a:t>
            </a:r>
          </a:p>
          <a:p>
            <a:pPr marL="1200164" lvl="2" indent="-285753">
              <a:buFont typeface="Wingdings" panose="05000000000000000000" pitchFamily="2" charset="2"/>
              <a:buChar char="q"/>
            </a:pPr>
            <a:r>
              <a:rPr lang="en-US" sz="1600" dirty="0" smtClean="0">
                <a:solidFill>
                  <a:schemeClr val="tx1"/>
                </a:solidFill>
                <a:latin typeface="Bookman Old Style" panose="02050604050505020204" pitchFamily="18" charset="0"/>
                <a:cs typeface="Times New Roman" panose="02020603050405020304" pitchFamily="18" charset="0"/>
              </a:rPr>
              <a:t>Corporate events planning and management e.g. product launch.</a:t>
            </a:r>
          </a:p>
          <a:p>
            <a:pPr marL="1200164" lvl="2" indent="-285753">
              <a:buFont typeface="Wingdings" panose="05000000000000000000" pitchFamily="2" charset="2"/>
              <a:buChar char="q"/>
            </a:pPr>
            <a:r>
              <a:rPr lang="en-US" sz="1600" dirty="0" smtClean="0">
                <a:solidFill>
                  <a:schemeClr val="tx1"/>
                </a:solidFill>
                <a:latin typeface="Bookman Old Style" panose="02050604050505020204" pitchFamily="18" charset="0"/>
                <a:cs typeface="Times New Roman" panose="02020603050405020304" pitchFamily="18" charset="0"/>
              </a:rPr>
              <a:t>Scouting of office &amp; Lease negotiation</a:t>
            </a:r>
          </a:p>
          <a:p>
            <a:pPr marL="1200164" lvl="2" indent="-285753">
              <a:buFont typeface="Wingdings" panose="05000000000000000000" pitchFamily="2" charset="2"/>
              <a:buChar char="q"/>
            </a:pPr>
            <a:r>
              <a:rPr lang="en-US" sz="1600" dirty="0" smtClean="0">
                <a:solidFill>
                  <a:schemeClr val="tx1"/>
                </a:solidFill>
                <a:latin typeface="Bookman Old Style" panose="02050604050505020204" pitchFamily="18" charset="0"/>
                <a:cs typeface="Times New Roman" panose="02020603050405020304" pitchFamily="18" charset="0"/>
              </a:rPr>
              <a:t>General business advisory</a:t>
            </a:r>
          </a:p>
          <a:p>
            <a:pPr marL="1200164" lvl="2" indent="-285753">
              <a:buFont typeface="Wingdings" panose="05000000000000000000" pitchFamily="2" charset="2"/>
              <a:buChar char="q"/>
            </a:pPr>
            <a:endParaRPr lang="en-US" sz="1600" dirty="0" smtClean="0">
              <a:solidFill>
                <a:schemeClr val="bg1"/>
              </a:solidFill>
              <a:latin typeface="Bookman Old Style" panose="02050604050505020204" pitchFamily="18" charset="0"/>
              <a:cs typeface="Times New Roman" panose="02020603050405020304" pitchFamily="18" charset="0"/>
            </a:endParaRPr>
          </a:p>
          <a:p>
            <a:pPr lvl="1"/>
            <a:endParaRPr lang="en-US" sz="2400" b="1" dirty="0">
              <a:solidFill>
                <a:schemeClr val="tx1"/>
              </a:solidFill>
              <a:latin typeface="Baskerville Old Face" panose="02020602080505020303" pitchFamily="18" charset="0"/>
            </a:endParaRPr>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schemeClr val="tx1"/>
                </a:solidFill>
                <a:latin typeface="Lucida Handwriting" panose="03010101010101010101" pitchFamily="66" charset="0"/>
              </a:rPr>
              <a:t>Our services</a:t>
            </a:r>
            <a:endParaRPr lang="en-US" sz="4000" dirty="0">
              <a:solidFill>
                <a:schemeClr val="tx1"/>
              </a:solidFill>
              <a:latin typeface="Lucida Handwriting" panose="03010101010101010101" pitchFamily="66" charset="0"/>
            </a:endParaRPr>
          </a:p>
        </p:txBody>
      </p:sp>
    </p:spTree>
    <p:extLst>
      <p:ext uri="{BB962C8B-B14F-4D97-AF65-F5344CB8AC3E}">
        <p14:creationId xmlns:p14="http://schemas.microsoft.com/office/powerpoint/2010/main" val="828966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103" y="902108"/>
            <a:ext cx="6017623" cy="4537165"/>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879502"/>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solidFill>
                  <a:schemeClr val="tx1"/>
                </a:solidFill>
                <a:latin typeface="Lucida Handwriting" panose="03010101010101010101" pitchFamily="66" charset="0"/>
              </a:rPr>
              <a:t>Why RIGHT RESOURCE KENYA LTD</a:t>
            </a:r>
            <a:endParaRPr lang="en-US" sz="2000" b="1" dirty="0">
              <a:solidFill>
                <a:schemeClr val="tx1"/>
              </a:solidFill>
              <a:latin typeface="Lucida Handwriting" panose="03010101010101010101" pitchFamily="66" charset="0"/>
            </a:endParaRPr>
          </a:p>
        </p:txBody>
      </p:sp>
      <p:sp>
        <p:nvSpPr>
          <p:cNvPr id="9" name="object 3" descr="Blue rectangle">
            <a:extLst>
              <a:ext uri="{FF2B5EF4-FFF2-40B4-BE49-F238E27FC236}">
                <a16:creationId xmlns:a16="http://schemas.microsoft.com/office/drawing/2014/main" id="{A277388B-76FD-44C4-B506-F8A157E57C65}"/>
              </a:ext>
            </a:extLst>
          </p:cNvPr>
          <p:cNvSpPr/>
          <p:nvPr/>
        </p:nvSpPr>
        <p:spPr>
          <a:xfrm>
            <a:off x="4101737" y="1385815"/>
            <a:ext cx="7815942" cy="4932959"/>
          </a:xfrm>
          <a:custGeom>
            <a:avLst/>
            <a:gdLst/>
            <a:ahLst/>
            <a:cxnLst/>
            <a:rect l="l" t="t" r="r" b="b"/>
            <a:pathLst>
              <a:path w="12189460" h="6858000">
                <a:moveTo>
                  <a:pt x="0" y="6858000"/>
                </a:moveTo>
                <a:lnTo>
                  <a:pt x="12188952" y="6858000"/>
                </a:lnTo>
                <a:lnTo>
                  <a:pt x="12188952" y="0"/>
                </a:lnTo>
                <a:lnTo>
                  <a:pt x="0" y="0"/>
                </a:lnTo>
                <a:lnTo>
                  <a:pt x="0" y="6858000"/>
                </a:lnTo>
                <a:close/>
              </a:path>
            </a:pathLst>
          </a:custGeom>
          <a:ln w="57150">
            <a:solidFill>
              <a:schemeClr val="accent5"/>
            </a:solidFill>
          </a:ln>
        </p:spPr>
        <p:style>
          <a:lnRef idx="2">
            <a:schemeClr val="accent4"/>
          </a:lnRef>
          <a:fillRef idx="1">
            <a:schemeClr val="lt1"/>
          </a:fillRef>
          <a:effectRef idx="0">
            <a:schemeClr val="accent4"/>
          </a:effectRef>
          <a:fontRef idx="minor">
            <a:schemeClr val="dk1"/>
          </a:fontRef>
        </p:style>
        <p:txBody>
          <a:bodyPr wrap="square" lIns="0" tIns="0" rIns="0" bIns="0" rtlCol="0"/>
          <a:lstStyle/>
          <a:p>
            <a:pPr marL="685809">
              <a:spcBef>
                <a:spcPts val="450"/>
              </a:spcBef>
            </a:pP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By</a:t>
            </a:r>
            <a:r>
              <a:rPr lang="en-US" sz="2000" b="1" spc="-30"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outsourcing</a:t>
            </a:r>
            <a:r>
              <a:rPr lang="en-US" sz="2000" b="1" spc="-14"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our</a:t>
            </a:r>
            <a:r>
              <a:rPr lang="en-US" sz="2000" b="1" spc="-5"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services,</a:t>
            </a:r>
            <a:r>
              <a:rPr lang="en-US" sz="2000" b="1" spc="1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your</a:t>
            </a:r>
            <a:r>
              <a:rPr lang="en-US" sz="2000" b="1" spc="-5"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company</a:t>
            </a:r>
            <a:r>
              <a:rPr lang="en-US" sz="2000" b="1" spc="-14"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will</a:t>
            </a:r>
            <a:r>
              <a:rPr lang="en-US" sz="2000" b="1" spc="-5"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gain</a:t>
            </a:r>
            <a:r>
              <a:rPr lang="en-US" sz="2000" b="1" spc="1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greatly</a:t>
            </a:r>
            <a:r>
              <a:rPr lang="en-US" sz="2000" b="1" spc="-1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 </a:t>
            </a:r>
            <a:r>
              <a:rPr lang="en-US" sz="2000" b="1" dirty="0" smtClean="0">
                <a:solidFill>
                  <a:schemeClr val="tx1"/>
                </a:solidFill>
                <a:latin typeface="Baskerville Old Face" panose="02020602080505020303" pitchFamily="18" charset="0"/>
                <a:ea typeface="Times New Roman" panose="02020603050405020304" pitchFamily="18" charset="0"/>
                <a:cs typeface="Times New Roman" panose="02020603050405020304" pitchFamily="18" charset="0"/>
              </a:rPr>
              <a:t>through;</a:t>
            </a:r>
          </a:p>
          <a:p>
            <a:pPr marL="685809">
              <a:spcBef>
                <a:spcPts val="450"/>
              </a:spcBef>
            </a:pPr>
            <a:endParaRPr lang="en-US" sz="2000" b="1" dirty="0" smtClean="0">
              <a:solidFill>
                <a:schemeClr val="bg2"/>
              </a:solidFill>
              <a:latin typeface="Baskerville Old Face" panose="02020602080505020303" pitchFamily="18" charset="0"/>
              <a:ea typeface="Times New Roman" panose="02020603050405020304" pitchFamily="18" charset="0"/>
              <a:cs typeface="Times New Roman" panose="02020603050405020304" pitchFamily="18" charset="0"/>
            </a:endParaRP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Risk reduction and transfer (employment legislation is becoming ever more complex and the penalties for non-compliance poten­tially business-threatening)</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Flexible solutions and costs (scalable up or down quickly)</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Access to broad skills and experiences</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Enable in-house HR if there is one to focus on strategic matters</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Remove non-operational distractions from the line</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Access to industry best practice</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Remove pressure to recruit, manage and motivate a diverse in- house HR team</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Give Employees a stronger career path</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Increase commitment and energy in non core areas</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Turn fixed cost into variable cost</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Reduce costs to superior provider performance and provider’s lower cost structure</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Gain market access and business opportunities through the provider’s network</a:t>
            </a:r>
          </a:p>
          <a:p>
            <a:pPr marL="342904" indent="-342904" algn="just">
              <a:buFont typeface="+mj-lt"/>
              <a:buAutoNum type="arabicParenR"/>
            </a:pPr>
            <a:r>
              <a:rPr lang="en-US" b="1" dirty="0" smtClean="0">
                <a:solidFill>
                  <a:schemeClr val="tx1"/>
                </a:solidFill>
                <a:latin typeface="Baskerville Old Face" panose="02020602080505020303" pitchFamily="18" charset="0"/>
                <a:cs typeface="Times New Roman" panose="02020603050405020304" pitchFamily="18" charset="0"/>
              </a:rPr>
              <a:t>Commercially exploit the existing skills</a:t>
            </a:r>
          </a:p>
          <a:p>
            <a:pPr marL="1200164" lvl="2" indent="-285753">
              <a:buFont typeface="Wingdings" panose="05000000000000000000" pitchFamily="2" charset="2"/>
              <a:buChar char="q"/>
            </a:pPr>
            <a:endParaRPr lang="en-US" sz="1600" dirty="0" smtClean="0">
              <a:solidFill>
                <a:schemeClr val="bg1"/>
              </a:solidFill>
              <a:latin typeface="Bookman Old Style" panose="02050604050505020204" pitchFamily="18" charset="0"/>
              <a:cs typeface="Times New Roman" panose="02020603050405020304" pitchFamily="18" charset="0"/>
            </a:endParaRPr>
          </a:p>
          <a:p>
            <a:pPr lvl="1"/>
            <a:endParaRPr lang="en-US" sz="2400" b="1" dirty="0">
              <a:solidFill>
                <a:schemeClr val="tx1"/>
              </a:solidFill>
              <a:latin typeface="Baskerville Old Face" panose="02020602080505020303" pitchFamily="18" charset="0"/>
            </a:endParaRPr>
          </a:p>
        </p:txBody>
      </p:sp>
      <p:pic>
        <p:nvPicPr>
          <p:cNvPr id="5" name="Picture 4"/>
          <p:cNvPicPr>
            <a:picLocks noChangeAspect="1"/>
          </p:cNvPicPr>
          <p:nvPr/>
        </p:nvPicPr>
        <p:blipFill>
          <a:blip r:embed="rId2"/>
          <a:stretch>
            <a:fillRect/>
          </a:stretch>
        </p:blipFill>
        <p:spPr>
          <a:xfrm>
            <a:off x="714103" y="2952977"/>
            <a:ext cx="3143794" cy="1305515"/>
          </a:xfrm>
          <a:prstGeom prst="rect">
            <a:avLst/>
          </a:prstGeom>
        </p:spPr>
      </p:pic>
    </p:spTree>
    <p:extLst>
      <p:ext uri="{BB962C8B-B14F-4D97-AF65-F5344CB8AC3E}">
        <p14:creationId xmlns:p14="http://schemas.microsoft.com/office/powerpoint/2010/main" val="2135023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842823"/>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solidFill>
                  <a:schemeClr val="tx1"/>
                </a:solidFill>
                <a:latin typeface="Lucida Handwriting" panose="03010101010101010101" pitchFamily="66" charset="0"/>
              </a:rPr>
              <a:t>Some of Our Clients</a:t>
            </a:r>
            <a:endParaRPr lang="en-US" sz="3600" b="1" dirty="0">
              <a:solidFill>
                <a:schemeClr val="tx1"/>
              </a:solidFill>
              <a:latin typeface="Lucida Handwriting" panose="03010101010101010101" pitchFamily="66" charset="0"/>
            </a:endParaRPr>
          </a:p>
        </p:txBody>
      </p:sp>
      <p:pic>
        <p:nvPicPr>
          <p:cNvPr id="8" name="image26.jpeg"/>
          <p:cNvPicPr/>
          <p:nvPr/>
        </p:nvPicPr>
        <p:blipFill>
          <a:blip r:embed="rId2" cstate="print"/>
          <a:stretch>
            <a:fillRect/>
          </a:stretch>
        </p:blipFill>
        <p:spPr>
          <a:xfrm>
            <a:off x="0" y="779972"/>
            <a:ext cx="2064386" cy="879682"/>
          </a:xfrm>
          <a:prstGeom prst="rect">
            <a:avLst/>
          </a:prstGeom>
        </p:spPr>
      </p:pic>
      <p:pic>
        <p:nvPicPr>
          <p:cNvPr id="10" name="Picture 9"/>
          <p:cNvPicPr>
            <a:picLocks noChangeAspect="1"/>
          </p:cNvPicPr>
          <p:nvPr/>
        </p:nvPicPr>
        <p:blipFill>
          <a:blip r:embed="rId3"/>
          <a:stretch>
            <a:fillRect/>
          </a:stretch>
        </p:blipFill>
        <p:spPr>
          <a:xfrm>
            <a:off x="2891083" y="835196"/>
            <a:ext cx="2079307" cy="942425"/>
          </a:xfrm>
          <a:prstGeom prst="rect">
            <a:avLst/>
          </a:prstGeom>
        </p:spPr>
      </p:pic>
      <p:pic>
        <p:nvPicPr>
          <p:cNvPr id="11" name="image19.jpeg"/>
          <p:cNvPicPr/>
          <p:nvPr/>
        </p:nvPicPr>
        <p:blipFill>
          <a:blip r:embed="rId4" cstate="print"/>
          <a:stretch>
            <a:fillRect/>
          </a:stretch>
        </p:blipFill>
        <p:spPr>
          <a:xfrm>
            <a:off x="5606891" y="963629"/>
            <a:ext cx="2022540" cy="1019019"/>
          </a:xfrm>
          <a:prstGeom prst="rect">
            <a:avLst/>
          </a:prstGeom>
        </p:spPr>
      </p:pic>
      <p:pic>
        <p:nvPicPr>
          <p:cNvPr id="12" name="Picture 11"/>
          <p:cNvPicPr>
            <a:picLocks noChangeAspect="1"/>
          </p:cNvPicPr>
          <p:nvPr/>
        </p:nvPicPr>
        <p:blipFill>
          <a:blip r:embed="rId5"/>
          <a:stretch>
            <a:fillRect/>
          </a:stretch>
        </p:blipFill>
        <p:spPr>
          <a:xfrm>
            <a:off x="8318428" y="882845"/>
            <a:ext cx="2409682" cy="962050"/>
          </a:xfrm>
          <a:prstGeom prst="rect">
            <a:avLst/>
          </a:prstGeom>
        </p:spPr>
      </p:pic>
      <p:pic>
        <p:nvPicPr>
          <p:cNvPr id="13" name="image18.jpeg"/>
          <p:cNvPicPr/>
          <p:nvPr/>
        </p:nvPicPr>
        <p:blipFill>
          <a:blip r:embed="rId6" cstate="print"/>
          <a:stretch>
            <a:fillRect/>
          </a:stretch>
        </p:blipFill>
        <p:spPr>
          <a:xfrm>
            <a:off x="257805" y="2262229"/>
            <a:ext cx="1862455" cy="771525"/>
          </a:xfrm>
          <a:prstGeom prst="rect">
            <a:avLst/>
          </a:prstGeom>
        </p:spPr>
      </p:pic>
      <p:pic>
        <p:nvPicPr>
          <p:cNvPr id="17" name="image17.jpeg"/>
          <p:cNvPicPr/>
          <p:nvPr/>
        </p:nvPicPr>
        <p:blipFill>
          <a:blip r:embed="rId7" cstate="print"/>
          <a:stretch>
            <a:fillRect/>
          </a:stretch>
        </p:blipFill>
        <p:spPr>
          <a:xfrm>
            <a:off x="2639173" y="2123824"/>
            <a:ext cx="1790926" cy="810894"/>
          </a:xfrm>
          <a:prstGeom prst="rect">
            <a:avLst/>
          </a:prstGeom>
        </p:spPr>
      </p:pic>
      <p:pic>
        <p:nvPicPr>
          <p:cNvPr id="18" name="image14.jpeg"/>
          <p:cNvPicPr/>
          <p:nvPr/>
        </p:nvPicPr>
        <p:blipFill>
          <a:blip r:embed="rId8" cstate="print"/>
          <a:stretch>
            <a:fillRect/>
          </a:stretch>
        </p:blipFill>
        <p:spPr>
          <a:xfrm>
            <a:off x="5261476" y="2262229"/>
            <a:ext cx="1356685" cy="848361"/>
          </a:xfrm>
          <a:prstGeom prst="rect">
            <a:avLst/>
          </a:prstGeom>
        </p:spPr>
      </p:pic>
      <p:pic>
        <p:nvPicPr>
          <p:cNvPr id="19" name="image16.jpeg"/>
          <p:cNvPicPr/>
          <p:nvPr/>
        </p:nvPicPr>
        <p:blipFill>
          <a:blip r:embed="rId9" cstate="print"/>
          <a:stretch>
            <a:fillRect/>
          </a:stretch>
        </p:blipFill>
        <p:spPr>
          <a:xfrm>
            <a:off x="7120855" y="2207969"/>
            <a:ext cx="1807618" cy="755469"/>
          </a:xfrm>
          <a:prstGeom prst="rect">
            <a:avLst/>
          </a:prstGeom>
        </p:spPr>
      </p:pic>
      <p:pic>
        <p:nvPicPr>
          <p:cNvPr id="21" name="Picture 20"/>
          <p:cNvPicPr>
            <a:picLocks noChangeAspect="1"/>
          </p:cNvPicPr>
          <p:nvPr/>
        </p:nvPicPr>
        <p:blipFill>
          <a:blip r:embed="rId10"/>
          <a:stretch>
            <a:fillRect/>
          </a:stretch>
        </p:blipFill>
        <p:spPr>
          <a:xfrm>
            <a:off x="9296494" y="2043143"/>
            <a:ext cx="2675973" cy="1049620"/>
          </a:xfrm>
          <a:prstGeom prst="rect">
            <a:avLst/>
          </a:prstGeom>
        </p:spPr>
      </p:pic>
      <p:pic>
        <p:nvPicPr>
          <p:cNvPr id="23" name="Picture 22"/>
          <p:cNvPicPr>
            <a:picLocks noChangeAspect="1"/>
          </p:cNvPicPr>
          <p:nvPr/>
        </p:nvPicPr>
        <p:blipFill>
          <a:blip r:embed="rId11"/>
          <a:stretch>
            <a:fillRect/>
          </a:stretch>
        </p:blipFill>
        <p:spPr>
          <a:xfrm>
            <a:off x="375651" y="3216527"/>
            <a:ext cx="1669240" cy="704573"/>
          </a:xfrm>
          <a:prstGeom prst="rect">
            <a:avLst/>
          </a:prstGeom>
        </p:spPr>
      </p:pic>
      <p:pic>
        <p:nvPicPr>
          <p:cNvPr id="24" name="Picture 23"/>
          <p:cNvPicPr>
            <a:picLocks noChangeAspect="1"/>
          </p:cNvPicPr>
          <p:nvPr/>
        </p:nvPicPr>
        <p:blipFill>
          <a:blip r:embed="rId12"/>
          <a:stretch>
            <a:fillRect/>
          </a:stretch>
        </p:blipFill>
        <p:spPr>
          <a:xfrm>
            <a:off x="2384694" y="3357683"/>
            <a:ext cx="2486025" cy="990601"/>
          </a:xfrm>
          <a:prstGeom prst="rect">
            <a:avLst/>
          </a:prstGeom>
        </p:spPr>
      </p:pic>
      <p:pic>
        <p:nvPicPr>
          <p:cNvPr id="25" name="image15.jpeg"/>
          <p:cNvPicPr/>
          <p:nvPr/>
        </p:nvPicPr>
        <p:blipFill>
          <a:blip r:embed="rId13" cstate="print"/>
          <a:stretch>
            <a:fillRect/>
          </a:stretch>
        </p:blipFill>
        <p:spPr>
          <a:xfrm>
            <a:off x="6072334" y="3135549"/>
            <a:ext cx="2285778" cy="548802"/>
          </a:xfrm>
          <a:prstGeom prst="rect">
            <a:avLst/>
          </a:prstGeom>
        </p:spPr>
      </p:pic>
      <p:pic>
        <p:nvPicPr>
          <p:cNvPr id="26" name="image25.jpeg"/>
          <p:cNvPicPr/>
          <p:nvPr/>
        </p:nvPicPr>
        <p:blipFill>
          <a:blip r:embed="rId14" cstate="print"/>
          <a:stretch>
            <a:fillRect/>
          </a:stretch>
        </p:blipFill>
        <p:spPr>
          <a:xfrm>
            <a:off x="7567749" y="3866928"/>
            <a:ext cx="1927225" cy="746761"/>
          </a:xfrm>
          <a:prstGeom prst="rect">
            <a:avLst/>
          </a:prstGeom>
        </p:spPr>
      </p:pic>
      <p:pic>
        <p:nvPicPr>
          <p:cNvPr id="27" name="Picture 26"/>
          <p:cNvPicPr>
            <a:picLocks noChangeAspect="1"/>
          </p:cNvPicPr>
          <p:nvPr/>
        </p:nvPicPr>
        <p:blipFill>
          <a:blip r:embed="rId15"/>
          <a:stretch>
            <a:fillRect/>
          </a:stretch>
        </p:blipFill>
        <p:spPr>
          <a:xfrm>
            <a:off x="193549" y="4044295"/>
            <a:ext cx="1902903" cy="1031261"/>
          </a:xfrm>
          <a:prstGeom prst="rect">
            <a:avLst/>
          </a:prstGeom>
        </p:spPr>
      </p:pic>
      <p:pic>
        <p:nvPicPr>
          <p:cNvPr id="28" name="Picture 27"/>
          <p:cNvPicPr>
            <a:picLocks noChangeAspect="1"/>
          </p:cNvPicPr>
          <p:nvPr/>
        </p:nvPicPr>
        <p:blipFill>
          <a:blip r:embed="rId16"/>
          <a:stretch>
            <a:fillRect/>
          </a:stretch>
        </p:blipFill>
        <p:spPr>
          <a:xfrm>
            <a:off x="7215223" y="4823528"/>
            <a:ext cx="2398939" cy="666750"/>
          </a:xfrm>
          <a:prstGeom prst="rect">
            <a:avLst/>
          </a:prstGeom>
        </p:spPr>
      </p:pic>
      <p:pic>
        <p:nvPicPr>
          <p:cNvPr id="30" name="Picture 29"/>
          <p:cNvPicPr/>
          <p:nvPr/>
        </p:nvPicPr>
        <p:blipFill>
          <a:blip r:embed="rId17"/>
          <a:stretch>
            <a:fillRect/>
          </a:stretch>
        </p:blipFill>
        <p:spPr>
          <a:xfrm>
            <a:off x="9834777" y="3298578"/>
            <a:ext cx="1965337" cy="1245044"/>
          </a:xfrm>
          <a:prstGeom prst="rect">
            <a:avLst/>
          </a:prstGeom>
        </p:spPr>
      </p:pic>
      <p:pic>
        <p:nvPicPr>
          <p:cNvPr id="2" name="Picture 1"/>
          <p:cNvPicPr>
            <a:picLocks noChangeAspect="1"/>
          </p:cNvPicPr>
          <p:nvPr/>
        </p:nvPicPr>
        <p:blipFill>
          <a:blip r:embed="rId18"/>
          <a:stretch>
            <a:fillRect/>
          </a:stretch>
        </p:blipFill>
        <p:spPr>
          <a:xfrm>
            <a:off x="2452803" y="4599592"/>
            <a:ext cx="2252841" cy="969919"/>
          </a:xfrm>
          <a:prstGeom prst="rect">
            <a:avLst/>
          </a:prstGeom>
        </p:spPr>
      </p:pic>
      <p:pic>
        <p:nvPicPr>
          <p:cNvPr id="4" name="Picture 3"/>
          <p:cNvPicPr>
            <a:picLocks noChangeAspect="1"/>
          </p:cNvPicPr>
          <p:nvPr/>
        </p:nvPicPr>
        <p:blipFill>
          <a:blip r:embed="rId19"/>
          <a:stretch>
            <a:fillRect/>
          </a:stretch>
        </p:blipFill>
        <p:spPr>
          <a:xfrm>
            <a:off x="5119524" y="3691153"/>
            <a:ext cx="2219792" cy="1307721"/>
          </a:xfrm>
          <a:prstGeom prst="rect">
            <a:avLst/>
          </a:prstGeom>
        </p:spPr>
      </p:pic>
      <p:pic>
        <p:nvPicPr>
          <p:cNvPr id="5" name="Picture 4"/>
          <p:cNvPicPr>
            <a:picLocks noChangeAspect="1"/>
          </p:cNvPicPr>
          <p:nvPr/>
        </p:nvPicPr>
        <p:blipFill>
          <a:blip r:embed="rId20"/>
          <a:stretch>
            <a:fillRect/>
          </a:stretch>
        </p:blipFill>
        <p:spPr>
          <a:xfrm>
            <a:off x="2504556" y="5824184"/>
            <a:ext cx="1876425" cy="609600"/>
          </a:xfrm>
          <a:prstGeom prst="rect">
            <a:avLst/>
          </a:prstGeom>
        </p:spPr>
      </p:pic>
      <p:pic>
        <p:nvPicPr>
          <p:cNvPr id="6" name="Picture 5"/>
          <p:cNvPicPr>
            <a:picLocks noChangeAspect="1"/>
          </p:cNvPicPr>
          <p:nvPr/>
        </p:nvPicPr>
        <p:blipFill>
          <a:blip r:embed="rId21"/>
          <a:stretch>
            <a:fillRect/>
          </a:stretch>
        </p:blipFill>
        <p:spPr>
          <a:xfrm>
            <a:off x="4923716" y="5314932"/>
            <a:ext cx="1143000" cy="1044162"/>
          </a:xfrm>
          <a:prstGeom prst="rect">
            <a:avLst/>
          </a:prstGeom>
        </p:spPr>
      </p:pic>
      <p:pic>
        <p:nvPicPr>
          <p:cNvPr id="7" name="Picture 6"/>
          <p:cNvPicPr>
            <a:picLocks noChangeAspect="1"/>
          </p:cNvPicPr>
          <p:nvPr/>
        </p:nvPicPr>
        <p:blipFill>
          <a:blip r:embed="rId22"/>
          <a:stretch>
            <a:fillRect/>
          </a:stretch>
        </p:blipFill>
        <p:spPr>
          <a:xfrm>
            <a:off x="10207675" y="4611718"/>
            <a:ext cx="1418268" cy="600075"/>
          </a:xfrm>
          <a:prstGeom prst="rect">
            <a:avLst/>
          </a:prstGeom>
        </p:spPr>
      </p:pic>
      <p:pic>
        <p:nvPicPr>
          <p:cNvPr id="9" name="Picture 8"/>
          <p:cNvPicPr>
            <a:picLocks noChangeAspect="1"/>
          </p:cNvPicPr>
          <p:nvPr/>
        </p:nvPicPr>
        <p:blipFill>
          <a:blip r:embed="rId23"/>
          <a:stretch>
            <a:fillRect/>
          </a:stretch>
        </p:blipFill>
        <p:spPr>
          <a:xfrm>
            <a:off x="9280306" y="5521912"/>
            <a:ext cx="1826895" cy="752475"/>
          </a:xfrm>
          <a:prstGeom prst="rect">
            <a:avLst/>
          </a:prstGeom>
        </p:spPr>
      </p:pic>
      <p:pic>
        <p:nvPicPr>
          <p:cNvPr id="20" name="Picture 19"/>
          <p:cNvPicPr>
            <a:picLocks noChangeAspect="1"/>
          </p:cNvPicPr>
          <p:nvPr/>
        </p:nvPicPr>
        <p:blipFill>
          <a:blip r:embed="rId24"/>
          <a:stretch>
            <a:fillRect/>
          </a:stretch>
        </p:blipFill>
        <p:spPr>
          <a:xfrm>
            <a:off x="6701162" y="5588407"/>
            <a:ext cx="1493604" cy="666750"/>
          </a:xfrm>
          <a:prstGeom prst="rect">
            <a:avLst/>
          </a:prstGeom>
        </p:spPr>
      </p:pic>
      <p:pic>
        <p:nvPicPr>
          <p:cNvPr id="22" name="Picture 21"/>
          <p:cNvPicPr>
            <a:picLocks noChangeAspect="1"/>
          </p:cNvPicPr>
          <p:nvPr/>
        </p:nvPicPr>
        <p:blipFill>
          <a:blip r:embed="rId25"/>
          <a:stretch>
            <a:fillRect/>
          </a:stretch>
        </p:blipFill>
        <p:spPr>
          <a:xfrm>
            <a:off x="235586" y="5246463"/>
            <a:ext cx="1828800" cy="1181100"/>
          </a:xfrm>
          <a:prstGeom prst="rect">
            <a:avLst/>
          </a:prstGeom>
        </p:spPr>
      </p:pic>
    </p:spTree>
    <p:extLst>
      <p:ext uri="{BB962C8B-B14F-4D97-AF65-F5344CB8AC3E}">
        <p14:creationId xmlns:p14="http://schemas.microsoft.com/office/powerpoint/2010/main" val="2724172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a:solidFill>
                  <a:schemeClr val="tx1"/>
                </a:solidFill>
                <a:latin typeface="Lucida Handwriting" panose="03010101010101010101" pitchFamily="66" charset="0"/>
              </a:rPr>
              <a:t>c</a:t>
            </a:r>
            <a:r>
              <a:rPr lang="en-US" sz="4000" b="1" dirty="0" smtClean="0">
                <a:solidFill>
                  <a:schemeClr val="tx1"/>
                </a:solidFill>
                <a:latin typeface="Lucida Handwriting" panose="03010101010101010101" pitchFamily="66" charset="0"/>
              </a:rPr>
              <a:t>ontact us.</a:t>
            </a:r>
            <a:endParaRPr lang="en-US" sz="4000" b="1" dirty="0">
              <a:solidFill>
                <a:schemeClr val="tx1"/>
              </a:solidFill>
              <a:latin typeface="Lucida Handwriting" panose="03010101010101010101" pitchFamily="66" charset="0"/>
            </a:endParaRPr>
          </a:p>
        </p:txBody>
      </p:sp>
      <p:sp>
        <p:nvSpPr>
          <p:cNvPr id="31" name="Text Placeholder 7"/>
          <p:cNvSpPr txBox="1">
            <a:spLocks/>
          </p:cNvSpPr>
          <p:nvPr/>
        </p:nvSpPr>
        <p:spPr>
          <a:xfrm>
            <a:off x="1719943" y="5052176"/>
            <a:ext cx="8107678" cy="826110"/>
          </a:xfrm>
          <a:prstGeom prst="rect">
            <a:avLst/>
          </a:prstGeom>
          <a:ln w="57150"/>
        </p:spPr>
        <p:style>
          <a:lnRef idx="2">
            <a:schemeClr val="accent4"/>
          </a:lnRef>
          <a:fillRef idx="1">
            <a:schemeClr val="lt1"/>
          </a:fillRef>
          <a:effectRef idx="0">
            <a:schemeClr val="accent4"/>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smtClean="0">
                <a:latin typeface="Baskerville Old Face" panose="02020602080505020303" pitchFamily="18" charset="0"/>
                <a:cs typeface="Times New Roman" panose="02020603050405020304" pitchFamily="18" charset="0"/>
              </a:rPr>
              <a:t>Call or WhatsApp: +254 737 416 611/723 211 475</a:t>
            </a:r>
            <a:endParaRPr lang="en-US" sz="2000" dirty="0" smtClean="0">
              <a:latin typeface="Baskerville Old Face" panose="02020602080505020303" pitchFamily="18" charset="0"/>
              <a:cs typeface="Times New Roman" panose="02020603050405020304" pitchFamily="18" charset="0"/>
            </a:endParaRPr>
          </a:p>
          <a:p>
            <a:pPr marL="0" indent="0" algn="ctr">
              <a:buNone/>
            </a:pPr>
            <a:r>
              <a:rPr lang="en-US" sz="2000" b="1" dirty="0" smtClean="0">
                <a:latin typeface="Baskerville Old Face" panose="02020602080505020303" pitchFamily="18" charset="0"/>
                <a:cs typeface="Times New Roman" panose="02020603050405020304" pitchFamily="18" charset="0"/>
              </a:rPr>
              <a:t>Email: </a:t>
            </a:r>
            <a:r>
              <a:rPr lang="en-US" sz="2000" b="1" u="heavy" dirty="0" smtClean="0">
                <a:latin typeface="Baskerville Old Face" panose="02020602080505020303" pitchFamily="18" charset="0"/>
                <a:cs typeface="Times New Roman" panose="02020603050405020304" pitchFamily="18" charset="0"/>
                <a:hlinkClick r:id="rId2"/>
              </a:rPr>
              <a:t>admin@rightresource.co.ke</a:t>
            </a:r>
            <a:r>
              <a:rPr lang="en-US" sz="2000" b="1" dirty="0" smtClean="0">
                <a:latin typeface="Baskerville Old Face" panose="02020602080505020303" pitchFamily="18" charset="0"/>
                <a:cs typeface="Times New Roman" panose="02020603050405020304" pitchFamily="18" charset="0"/>
              </a:rPr>
              <a:t> </a:t>
            </a:r>
          </a:p>
          <a:p>
            <a:endParaRPr lang="en-US" sz="1401" dirty="0">
              <a:solidFill>
                <a:schemeClr val="bg1"/>
              </a:solidFill>
              <a:latin typeface="Arial Black" panose="020B0A04020102020204" pitchFamily="34" charset="0"/>
            </a:endParaRPr>
          </a:p>
        </p:txBody>
      </p:sp>
      <p:sp>
        <p:nvSpPr>
          <p:cNvPr id="2" name="Rectangle 1"/>
          <p:cNvSpPr/>
          <p:nvPr/>
        </p:nvSpPr>
        <p:spPr>
          <a:xfrm>
            <a:off x="0" y="2272937"/>
            <a:ext cx="12192000" cy="1210492"/>
          </a:xfrm>
          <a:prstGeom prst="rect">
            <a:avLst/>
          </a:prstGeom>
          <a:solidFill>
            <a:schemeClr val="accent4"/>
          </a:solidFill>
          <a:ln w="38100">
            <a:solidFill>
              <a:schemeClr val="accent5"/>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32" name="Picture Placeholder 9"/>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a:xfrm>
            <a:off x="3300549" y="905696"/>
            <a:ext cx="4998720" cy="3936269"/>
          </a:xfrm>
          <a:prstGeom prst="ellipse">
            <a:avLst/>
          </a:prstGeom>
        </p:spPr>
      </p:pic>
    </p:spTree>
    <p:extLst>
      <p:ext uri="{BB962C8B-B14F-4D97-AF65-F5344CB8AC3E}">
        <p14:creationId xmlns:p14="http://schemas.microsoft.com/office/powerpoint/2010/main" val="3559411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21920" y="773776"/>
            <a:ext cx="4484914" cy="5461561"/>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glow rad="228600">
              <a:schemeClr val="accent5">
                <a:satMod val="175000"/>
                <a:alpha val="40000"/>
              </a:scheme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705396" y="51801"/>
            <a:ext cx="10624457" cy="721975"/>
          </a:xfrm>
          <a:prstGeom prst="flowChartDecision">
            <a:avLst/>
          </a:prstGeom>
          <a:noFill/>
          <a:ln w="3810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800" dirty="0" smtClean="0">
                <a:solidFill>
                  <a:schemeClr val="tx1"/>
                </a:solidFill>
                <a:latin typeface="Lucida Handwriting" panose="03010101010101010101" pitchFamily="66" charset="0"/>
              </a:rPr>
              <a:t>Who we are</a:t>
            </a:r>
            <a:endParaRPr lang="en-US" sz="3800" dirty="0">
              <a:solidFill>
                <a:schemeClr val="tx1"/>
              </a:solidFill>
              <a:latin typeface="Lucida Handwriting" panose="03010101010101010101" pitchFamily="66" charset="0"/>
            </a:endParaRPr>
          </a:p>
        </p:txBody>
      </p:sp>
      <p:sp>
        <p:nvSpPr>
          <p:cNvPr id="8" name="Rounded Rectangle 7"/>
          <p:cNvSpPr/>
          <p:nvPr/>
        </p:nvSpPr>
        <p:spPr>
          <a:xfrm>
            <a:off x="3814354" y="773776"/>
            <a:ext cx="8186058" cy="5644441"/>
          </a:xfrm>
          <a:prstGeom prst="roundRect">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Right Resource Kenya Limited </a:t>
            </a:r>
            <a:r>
              <a:rPr lang="en-US" dirty="0">
                <a:solidFill>
                  <a:schemeClr val="tx1"/>
                </a:solidFill>
              </a:rPr>
              <a:t>is a </a:t>
            </a:r>
            <a:r>
              <a:rPr lang="en-US" dirty="0" smtClean="0">
                <a:solidFill>
                  <a:schemeClr val="tx1"/>
                </a:solidFill>
              </a:rPr>
              <a:t>private limited company registered under Kenya Laws. We specialize in human resource, Accounting </a:t>
            </a:r>
            <a:r>
              <a:rPr lang="en-US" dirty="0" smtClean="0">
                <a:solidFill>
                  <a:schemeClr val="tx1"/>
                </a:solidFill>
              </a:rPr>
              <a:t>&amp; business set-up consultancy services. </a:t>
            </a:r>
            <a:r>
              <a:rPr lang="en-US" dirty="0" smtClean="0">
                <a:solidFill>
                  <a:schemeClr val="tx1"/>
                </a:solidFill>
              </a:rPr>
              <a:t>We </a:t>
            </a:r>
            <a:r>
              <a:rPr lang="en-US" dirty="0">
                <a:solidFill>
                  <a:schemeClr val="tx1"/>
                </a:solidFill>
              </a:rPr>
              <a:t>transform how Large, SMEs &amp; Start-Up companies approach business with the aim of offloading non-core </a:t>
            </a:r>
            <a:r>
              <a:rPr lang="en-US" dirty="0" smtClean="0">
                <a:solidFill>
                  <a:schemeClr val="tx1"/>
                </a:solidFill>
              </a:rPr>
              <a:t>activities/ functions, </a:t>
            </a:r>
            <a:r>
              <a:rPr lang="en-US" dirty="0">
                <a:solidFill>
                  <a:schemeClr val="tx1"/>
                </a:solidFill>
              </a:rPr>
              <a:t>improving on business stability, increased productivity, employee retention, compliance, effective management of workforce and ensuring conducive work environment that allows employee to improve on performance. </a:t>
            </a:r>
          </a:p>
          <a:p>
            <a:endParaRPr lang="en-US" dirty="0" smtClean="0">
              <a:solidFill>
                <a:schemeClr val="tx1"/>
              </a:solidFill>
            </a:endParaRPr>
          </a:p>
          <a:p>
            <a:r>
              <a:rPr lang="en-US" dirty="0" smtClean="0">
                <a:solidFill>
                  <a:schemeClr val="tx1"/>
                </a:solidFill>
              </a:rPr>
              <a:t>We </a:t>
            </a:r>
            <a:r>
              <a:rPr lang="en-US" dirty="0">
                <a:solidFill>
                  <a:schemeClr val="tx1"/>
                </a:solidFill>
              </a:rPr>
              <a:t>provide services in key functional areas of Human Resource and Company Registration &amp; secretarial services.</a:t>
            </a:r>
          </a:p>
          <a:p>
            <a:r>
              <a:rPr lang="en-US" dirty="0">
                <a:solidFill>
                  <a:schemeClr val="tx1"/>
                </a:solidFill>
              </a:rPr>
              <a:t>Our Services Include; </a:t>
            </a:r>
          </a:p>
          <a:p>
            <a:pPr marL="1200150" lvl="2" indent="-285750">
              <a:buFont typeface="Wingdings" panose="05000000000000000000" pitchFamily="2" charset="2"/>
              <a:buChar char="q"/>
            </a:pPr>
            <a:r>
              <a:rPr lang="en-US" dirty="0">
                <a:solidFill>
                  <a:schemeClr val="tx1"/>
                </a:solidFill>
              </a:rPr>
              <a:t>Recruitment, selection &amp; Onboarding, </a:t>
            </a:r>
          </a:p>
          <a:p>
            <a:pPr marL="1200150" lvl="2" indent="-285750">
              <a:buFont typeface="Wingdings" panose="05000000000000000000" pitchFamily="2" charset="2"/>
              <a:buChar char="q"/>
            </a:pPr>
            <a:r>
              <a:rPr lang="en-US" dirty="0">
                <a:solidFill>
                  <a:schemeClr val="tx1"/>
                </a:solidFill>
              </a:rPr>
              <a:t>Workforce Training ,</a:t>
            </a:r>
          </a:p>
          <a:p>
            <a:pPr marL="1200150" lvl="2" indent="-285750">
              <a:buFont typeface="Wingdings" panose="05000000000000000000" pitchFamily="2" charset="2"/>
              <a:buChar char="q"/>
            </a:pPr>
            <a:r>
              <a:rPr lang="en-US" dirty="0" smtClean="0">
                <a:solidFill>
                  <a:schemeClr val="tx1"/>
                </a:solidFill>
              </a:rPr>
              <a:t>Human Resource Management Outsourcing</a:t>
            </a:r>
            <a:r>
              <a:rPr lang="en-US" dirty="0">
                <a:solidFill>
                  <a:schemeClr val="tx1"/>
                </a:solidFill>
              </a:rPr>
              <a:t>, </a:t>
            </a:r>
          </a:p>
          <a:p>
            <a:pPr marL="1200150" lvl="2" indent="-285750">
              <a:buFont typeface="Wingdings" panose="05000000000000000000" pitchFamily="2" charset="2"/>
              <a:buChar char="q"/>
            </a:pPr>
            <a:r>
              <a:rPr lang="en-US" dirty="0" smtClean="0">
                <a:solidFill>
                  <a:schemeClr val="tx1"/>
                </a:solidFill>
              </a:rPr>
              <a:t>Manpower </a:t>
            </a:r>
            <a:r>
              <a:rPr lang="en-US" dirty="0">
                <a:solidFill>
                  <a:schemeClr val="tx1"/>
                </a:solidFill>
              </a:rPr>
              <a:t>Outsourcing, </a:t>
            </a:r>
          </a:p>
          <a:p>
            <a:pPr marL="1200150" lvl="2" indent="-285750">
              <a:buFont typeface="Wingdings" panose="05000000000000000000" pitchFamily="2" charset="2"/>
              <a:buChar char="q"/>
            </a:pPr>
            <a:r>
              <a:rPr lang="en-US" dirty="0">
                <a:solidFill>
                  <a:schemeClr val="tx1"/>
                </a:solidFill>
              </a:rPr>
              <a:t>HR Audit, </a:t>
            </a:r>
            <a:endParaRPr lang="en-US" dirty="0" smtClean="0">
              <a:solidFill>
                <a:schemeClr val="tx1"/>
              </a:solidFill>
            </a:endParaRPr>
          </a:p>
          <a:p>
            <a:pPr marL="1200150" lvl="2" indent="-285750">
              <a:buFont typeface="Wingdings" panose="05000000000000000000" pitchFamily="2" charset="2"/>
              <a:buChar char="q"/>
            </a:pPr>
            <a:r>
              <a:rPr lang="en-US" dirty="0" smtClean="0">
                <a:solidFill>
                  <a:schemeClr val="tx1"/>
                </a:solidFill>
              </a:rPr>
              <a:t>Payroll administration</a:t>
            </a:r>
          </a:p>
          <a:p>
            <a:pPr marL="1200150" lvl="2" indent="-285750">
              <a:buFont typeface="Wingdings" panose="05000000000000000000" pitchFamily="2" charset="2"/>
              <a:buChar char="q"/>
            </a:pPr>
            <a:r>
              <a:rPr lang="en-US" dirty="0" smtClean="0">
                <a:solidFill>
                  <a:schemeClr val="tx1"/>
                </a:solidFill>
              </a:rPr>
              <a:t>Finance, Accounting &amp; Taxation</a:t>
            </a:r>
          </a:p>
          <a:p>
            <a:pPr marL="1200150" lvl="2" indent="-285750">
              <a:buFont typeface="Wingdings" panose="05000000000000000000" pitchFamily="2" charset="2"/>
              <a:buChar char="q"/>
            </a:pPr>
            <a:r>
              <a:rPr lang="en-US" dirty="0" smtClean="0">
                <a:solidFill>
                  <a:schemeClr val="tx1"/>
                </a:solidFill>
              </a:rPr>
              <a:t>Ltd Company Registration &amp; Business set-up ( Start Up)</a:t>
            </a:r>
            <a:endParaRPr lang="en-US" dirty="0">
              <a:solidFill>
                <a:schemeClr val="tx1"/>
              </a:solidFill>
            </a:endParaRPr>
          </a:p>
          <a:p>
            <a:pPr algn="ctr"/>
            <a:endParaRPr lang="en-US" dirty="0"/>
          </a:p>
        </p:txBody>
      </p:sp>
    </p:spTree>
    <p:extLst>
      <p:ext uri="{BB962C8B-B14F-4D97-AF65-F5344CB8AC3E}">
        <p14:creationId xmlns:p14="http://schemas.microsoft.com/office/powerpoint/2010/main" val="831574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Images : african american, african descent, afro, beverage, blac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 y="1324660"/>
            <a:ext cx="3530237" cy="4427223"/>
          </a:xfrm>
          <a:prstGeom prst="rect">
            <a:avLst/>
          </a:prstGeom>
        </p:spPr>
      </p:pic>
      <p:sp>
        <p:nvSpPr>
          <p:cNvPr id="4" name="Rectangle 3"/>
          <p:cNvSpPr/>
          <p:nvPr/>
        </p:nvSpPr>
        <p:spPr>
          <a:xfrm>
            <a:off x="3979817" y="1036666"/>
            <a:ext cx="3309257" cy="4245174"/>
          </a:xfrm>
          <a:prstGeom prst="rect">
            <a:avLst/>
          </a:prstGeom>
          <a:solidFill>
            <a:schemeClr val="bg1"/>
          </a:solidFill>
          <a:ln w="76200">
            <a:solidFill>
              <a:schemeClr val="accent4"/>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smtClean="0">
                <a:solidFill>
                  <a:schemeClr val="tx1"/>
                </a:solidFill>
                <a:latin typeface="Baskerville Old Face" panose="02020602080505020303" pitchFamily="18" charset="0"/>
              </a:rPr>
              <a:t>Our Core Values</a:t>
            </a:r>
          </a:p>
          <a:p>
            <a:pPr marL="457200" indent="-457200">
              <a:buFont typeface="Wingdings" panose="05000000000000000000" pitchFamily="2" charset="2"/>
              <a:buChar char="q"/>
            </a:pPr>
            <a:r>
              <a:rPr lang="en-US" sz="2800" b="1" dirty="0" smtClean="0">
                <a:solidFill>
                  <a:schemeClr val="tx1">
                    <a:lumMod val="65000"/>
                    <a:lumOff val="35000"/>
                  </a:schemeClr>
                </a:solidFill>
                <a:latin typeface="Baskerville Old Face" panose="02020602080505020303" pitchFamily="18" charset="0"/>
              </a:rPr>
              <a:t>Confidentiality</a:t>
            </a:r>
          </a:p>
          <a:p>
            <a:pPr marL="457200" indent="-457200">
              <a:buFont typeface="Wingdings" panose="05000000000000000000" pitchFamily="2" charset="2"/>
              <a:buChar char="q"/>
            </a:pPr>
            <a:r>
              <a:rPr lang="en-US" sz="2800" b="1" dirty="0" smtClean="0">
                <a:solidFill>
                  <a:schemeClr val="tx1">
                    <a:lumMod val="65000"/>
                    <a:lumOff val="35000"/>
                  </a:schemeClr>
                </a:solidFill>
                <a:latin typeface="Baskerville Old Face" panose="02020602080505020303" pitchFamily="18" charset="0"/>
              </a:rPr>
              <a:t>Professionalism</a:t>
            </a:r>
          </a:p>
          <a:p>
            <a:pPr marL="457200" indent="-457200">
              <a:buFont typeface="Wingdings" panose="05000000000000000000" pitchFamily="2" charset="2"/>
              <a:buChar char="q"/>
            </a:pPr>
            <a:r>
              <a:rPr lang="en-US" sz="2800" b="1" dirty="0" smtClean="0">
                <a:solidFill>
                  <a:schemeClr val="tx1">
                    <a:lumMod val="65000"/>
                    <a:lumOff val="35000"/>
                  </a:schemeClr>
                </a:solidFill>
                <a:latin typeface="Baskerville Old Face" panose="02020602080505020303" pitchFamily="18" charset="0"/>
              </a:rPr>
              <a:t>Honest</a:t>
            </a:r>
          </a:p>
          <a:p>
            <a:pPr marL="457200" indent="-457200">
              <a:buFont typeface="Wingdings" panose="05000000000000000000" pitchFamily="2" charset="2"/>
              <a:buChar char="q"/>
            </a:pPr>
            <a:r>
              <a:rPr lang="en-US" sz="2800" b="1" dirty="0" smtClean="0">
                <a:solidFill>
                  <a:schemeClr val="tx1">
                    <a:lumMod val="65000"/>
                    <a:lumOff val="35000"/>
                  </a:schemeClr>
                </a:solidFill>
                <a:latin typeface="Baskerville Old Face" panose="02020602080505020303" pitchFamily="18" charset="0"/>
              </a:rPr>
              <a:t>Integrity</a:t>
            </a:r>
          </a:p>
          <a:p>
            <a:pPr algn="ctr"/>
            <a:endParaRPr lang="en-US" dirty="0" smtClean="0"/>
          </a:p>
          <a:p>
            <a:pPr algn="ctr"/>
            <a:endParaRPr lang="en-US" dirty="0" smtClean="0"/>
          </a:p>
          <a:p>
            <a:pPr algn="ctr"/>
            <a:endParaRPr lang="en-US" dirty="0"/>
          </a:p>
        </p:txBody>
      </p:sp>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757647" y="51801"/>
            <a:ext cx="10624457" cy="900503"/>
          </a:xfrm>
          <a:prstGeom prst="flowChartDecision">
            <a:avLst/>
          </a:prstGeom>
          <a:noFill/>
          <a:ln w="38100">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800" dirty="0" smtClean="0">
                <a:solidFill>
                  <a:schemeClr val="tx1"/>
                </a:solidFill>
                <a:latin typeface="Lucida Handwriting" panose="03010101010101010101" pitchFamily="66" charset="0"/>
              </a:rPr>
              <a:t>What we stand for</a:t>
            </a:r>
            <a:endParaRPr lang="en-US" sz="3800" dirty="0">
              <a:solidFill>
                <a:schemeClr val="tx1"/>
              </a:solidFill>
              <a:latin typeface="Lucida Handwriting" panose="03010101010101010101" pitchFamily="66" charset="0"/>
            </a:endParaRPr>
          </a:p>
        </p:txBody>
      </p:sp>
      <p:sp>
        <p:nvSpPr>
          <p:cNvPr id="9" name="object 3" descr="Blue rectangle">
            <a:extLst>
              <a:ext uri="{FF2B5EF4-FFF2-40B4-BE49-F238E27FC236}">
                <a16:creationId xmlns:a16="http://schemas.microsoft.com/office/drawing/2014/main" id="{A277388B-76FD-44C4-B506-F8A157E57C65}"/>
              </a:ext>
            </a:extLst>
          </p:cNvPr>
          <p:cNvSpPr/>
          <p:nvPr/>
        </p:nvSpPr>
        <p:spPr>
          <a:xfrm>
            <a:off x="6907349" y="1297795"/>
            <a:ext cx="4587965" cy="445408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alpha val="69999"/>
            </a:schemeClr>
          </a:solidFill>
          <a:ln w="76200">
            <a:solidFill>
              <a:schemeClr val="accent5"/>
            </a:solidFill>
          </a:ln>
        </p:spPr>
        <p:txBody>
          <a:bodyPr wrap="square" lIns="0" tIns="0" rIns="0" bIns="0" rtlCol="0"/>
          <a:lstStyle/>
          <a:p>
            <a:endParaRPr lang="en-US" sz="1801" dirty="0"/>
          </a:p>
          <a:p>
            <a:endParaRPr lang="en-US" sz="1801" dirty="0"/>
          </a:p>
          <a:p>
            <a:pPr lvl="1"/>
            <a:r>
              <a:rPr lang="en-US" sz="2400" b="1" dirty="0" smtClean="0">
                <a:latin typeface="Baskerville Old Face" panose="02020602080505020303" pitchFamily="18" charset="0"/>
              </a:rPr>
              <a:t>Mission</a:t>
            </a:r>
            <a:endParaRPr lang="en-US" sz="2400" b="1" dirty="0">
              <a:latin typeface="Baskerville Old Face" panose="02020602080505020303" pitchFamily="18" charset="0"/>
            </a:endParaRPr>
          </a:p>
          <a:p>
            <a:pPr marL="800100" lvl="1" indent="-342900">
              <a:buFont typeface="Wingdings" panose="05000000000000000000" pitchFamily="2" charset="2"/>
              <a:buChar char="q"/>
            </a:pPr>
            <a:r>
              <a:rPr lang="en-US" sz="1801" dirty="0">
                <a:latin typeface="Baskerville Old Face" panose="02020602080505020303" pitchFamily="18" charset="0"/>
              </a:rPr>
              <a:t>Working with our clients to build the capabilities that </a:t>
            </a:r>
            <a:r>
              <a:rPr lang="en-US" sz="1801" dirty="0" smtClean="0">
                <a:latin typeface="Baskerville Old Face" panose="02020602080505020303" pitchFamily="18" charset="0"/>
              </a:rPr>
              <a:t>enable them </a:t>
            </a:r>
            <a:r>
              <a:rPr lang="en-US" sz="1801" dirty="0">
                <a:latin typeface="Baskerville Old Face" panose="02020602080505020303" pitchFamily="18" charset="0"/>
              </a:rPr>
              <a:t>achieve sustainable advantage. </a:t>
            </a:r>
            <a:r>
              <a:rPr lang="en-US" sz="1801" dirty="0" smtClean="0">
                <a:latin typeface="Baskerville Old Face" panose="02020602080505020303" pitchFamily="18" charset="0"/>
              </a:rPr>
              <a:t>We </a:t>
            </a:r>
            <a:r>
              <a:rPr lang="en-US" sz="1801" dirty="0">
                <a:latin typeface="Baskerville Old Face" panose="02020602080505020303" pitchFamily="18" charset="0"/>
              </a:rPr>
              <a:t>are shaping the future together.</a:t>
            </a:r>
          </a:p>
          <a:p>
            <a:pPr lvl="1"/>
            <a:endParaRPr lang="en-US" sz="1801" dirty="0">
              <a:latin typeface="Baskerville Old Face" panose="02020602080505020303" pitchFamily="18" charset="0"/>
            </a:endParaRPr>
          </a:p>
          <a:p>
            <a:pPr lvl="1"/>
            <a:r>
              <a:rPr lang="en-US" sz="2800" b="1" dirty="0" smtClean="0">
                <a:latin typeface="Baskerville Old Face" panose="02020602080505020303" pitchFamily="18" charset="0"/>
              </a:rPr>
              <a:t>Vision</a:t>
            </a:r>
            <a:endParaRPr lang="en-US" sz="2800" b="1" dirty="0">
              <a:latin typeface="Baskerville Old Face" panose="02020602080505020303" pitchFamily="18" charset="0"/>
            </a:endParaRPr>
          </a:p>
          <a:p>
            <a:pPr marL="800100" lvl="1" indent="-342900">
              <a:buFont typeface="Wingdings" panose="05000000000000000000" pitchFamily="2" charset="2"/>
              <a:buChar char="q"/>
            </a:pPr>
            <a:r>
              <a:rPr lang="en-US" sz="1801" dirty="0">
                <a:latin typeface="Baskerville Old Face" panose="02020602080505020303" pitchFamily="18" charset="0"/>
              </a:rPr>
              <a:t>To </a:t>
            </a:r>
            <a:r>
              <a:rPr lang="en-US" sz="1801" dirty="0" smtClean="0">
                <a:latin typeface="Baskerville Old Face" panose="02020602080505020303" pitchFamily="18" charset="0"/>
              </a:rPr>
              <a:t>become the preferred business management </a:t>
            </a:r>
            <a:r>
              <a:rPr lang="en-US" sz="1801" dirty="0">
                <a:latin typeface="Baskerville Old Face" panose="02020602080505020303" pitchFamily="18" charset="0"/>
              </a:rPr>
              <a:t>consultancy </a:t>
            </a:r>
            <a:r>
              <a:rPr lang="en-US" sz="1801" dirty="0" smtClean="0">
                <a:latin typeface="Baskerville Old Face" panose="02020602080505020303" pitchFamily="18" charset="0"/>
              </a:rPr>
              <a:t>firm for investors and entrepreneurs </a:t>
            </a:r>
            <a:r>
              <a:rPr lang="en-US" sz="1801" dirty="0">
                <a:latin typeface="Baskerville Old Face" panose="02020602080505020303" pitchFamily="18" charset="0"/>
              </a:rPr>
              <a:t>globally.</a:t>
            </a:r>
          </a:p>
        </p:txBody>
      </p:sp>
    </p:spTree>
    <p:extLst>
      <p:ext uri="{BB962C8B-B14F-4D97-AF65-F5344CB8AC3E}">
        <p14:creationId xmlns:p14="http://schemas.microsoft.com/office/powerpoint/2010/main" val="4207748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lent Selection Missteps for Innocence-Guilt –Oriented Recruiters, Par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2" y="1472132"/>
            <a:ext cx="4772204" cy="4293325"/>
          </a:xfrm>
          <a:prstGeom prst="rect">
            <a:avLst/>
          </a:prstGeom>
        </p:spPr>
      </p:pic>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800" dirty="0">
                <a:solidFill>
                  <a:schemeClr val="tx1"/>
                </a:solidFill>
                <a:latin typeface="Lucida Handwriting" panose="03010101010101010101" pitchFamily="66" charset="0"/>
              </a:rPr>
              <a:t>Our services</a:t>
            </a:r>
          </a:p>
        </p:txBody>
      </p:sp>
      <p:sp>
        <p:nvSpPr>
          <p:cNvPr id="9" name="object 3" descr="Blue rectangle">
            <a:extLst>
              <a:ext uri="{FF2B5EF4-FFF2-40B4-BE49-F238E27FC236}">
                <a16:creationId xmlns:a16="http://schemas.microsoft.com/office/drawing/2014/main" id="{A277388B-76FD-44C4-B506-F8A157E57C65}"/>
              </a:ext>
            </a:extLst>
          </p:cNvPr>
          <p:cNvSpPr/>
          <p:nvPr/>
        </p:nvSpPr>
        <p:spPr>
          <a:xfrm>
            <a:off x="4863736" y="932584"/>
            <a:ext cx="6958150" cy="5372422"/>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lang="en-US" sz="1801" dirty="0">
              <a:latin typeface="Baskerville Old Face" panose="02020602080505020303" pitchFamily="18" charset="0"/>
            </a:endParaRPr>
          </a:p>
          <a:p>
            <a:endParaRPr lang="en-US" sz="1801" u="sng" dirty="0">
              <a:latin typeface="Baskerville Old Face" panose="02020602080505020303" pitchFamily="18" charset="0"/>
            </a:endParaRPr>
          </a:p>
          <a:p>
            <a:pPr lvl="1" algn="ctr"/>
            <a:r>
              <a:rPr lang="en-US" sz="2400" b="1" u="sng" dirty="0">
                <a:solidFill>
                  <a:schemeClr val="tx1"/>
                </a:solidFill>
                <a:latin typeface="Baskerville Old Face" panose="02020602080505020303" pitchFamily="18" charset="0"/>
                <a:sym typeface="Wingdings" panose="05000000000000000000" pitchFamily="2" charset="2"/>
              </a:rPr>
              <a:t> </a:t>
            </a:r>
            <a:r>
              <a:rPr lang="en-US" sz="2400" b="1" u="sng" dirty="0" smtClean="0">
                <a:solidFill>
                  <a:schemeClr val="tx1"/>
                </a:solidFill>
                <a:latin typeface="Baskerville Old Face" panose="02020602080505020303" pitchFamily="18" charset="0"/>
              </a:rPr>
              <a:t>Recruitment, Selection &amp; Onboarding</a:t>
            </a:r>
          </a:p>
          <a:p>
            <a:pPr lvl="1"/>
            <a:r>
              <a:rPr lang="en-US" dirty="0" smtClean="0">
                <a:solidFill>
                  <a:schemeClr val="tx1"/>
                </a:solidFill>
                <a:latin typeface="Baskerville Old Face" panose="02020602080505020303" pitchFamily="18" charset="0"/>
                <a:cs typeface="Times New Roman" panose="02020603050405020304" pitchFamily="18" charset="0"/>
              </a:rPr>
              <a:t>We know how important it is to get the right employee for the role and we know how much time and effort that process takes. Right Resource ltd offers a dedicated recruitment service that has been designed to reduce the time you spend on recruitment, from sourcing the right people for the job to onboarding them</a:t>
            </a:r>
            <a:r>
              <a:rPr lang="en-US" b="1" dirty="0" smtClean="0">
                <a:solidFill>
                  <a:schemeClr val="tx1"/>
                </a:solidFill>
                <a:latin typeface="Baskerville Old Face" panose="02020602080505020303" pitchFamily="18" charset="0"/>
              </a:rPr>
              <a:t>.</a:t>
            </a:r>
          </a:p>
          <a:p>
            <a:pPr lvl="1"/>
            <a:r>
              <a:rPr lang="en-US" sz="2000" b="1" dirty="0" smtClean="0">
                <a:solidFill>
                  <a:schemeClr val="tx1"/>
                </a:solidFill>
                <a:latin typeface="Baskerville Old Face" panose="02020602080505020303" pitchFamily="18" charset="0"/>
              </a:rPr>
              <a:t>Our recruitment execution phase entails the following:</a:t>
            </a:r>
          </a:p>
          <a:p>
            <a:pPr lvl="1"/>
            <a:endParaRPr lang="en-US" sz="2400" b="1" dirty="0">
              <a:latin typeface="Baskerville Old Face" panose="02020602080505020303" pitchFamily="18" charset="0"/>
            </a:endParaRPr>
          </a:p>
        </p:txBody>
      </p:sp>
      <p:sp>
        <p:nvSpPr>
          <p:cNvPr id="6" name="Notched Right Arrow 5"/>
          <p:cNvSpPr/>
          <p:nvPr/>
        </p:nvSpPr>
        <p:spPr>
          <a:xfrm>
            <a:off x="4863736" y="3779522"/>
            <a:ext cx="1767841" cy="1219200"/>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Baskerville Old Face" panose="02020602080505020303" pitchFamily="18" charset="0"/>
              </a:rPr>
              <a:t>Candidate Sourcing</a:t>
            </a:r>
            <a:endParaRPr lang="en-US" b="1" dirty="0">
              <a:latin typeface="Baskerville Old Face" panose="02020602080505020303" pitchFamily="18" charset="0"/>
            </a:endParaRPr>
          </a:p>
        </p:txBody>
      </p:sp>
      <p:sp>
        <p:nvSpPr>
          <p:cNvPr id="8" name="Notched Right Arrow 7"/>
          <p:cNvSpPr/>
          <p:nvPr/>
        </p:nvSpPr>
        <p:spPr>
          <a:xfrm>
            <a:off x="6387738" y="3801293"/>
            <a:ext cx="1854925" cy="1197429"/>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Baskerville Old Face" panose="02020602080505020303" pitchFamily="18" charset="0"/>
              </a:rPr>
              <a:t>Candidate Screening</a:t>
            </a:r>
            <a:endParaRPr lang="en-US" b="1" dirty="0">
              <a:latin typeface="Baskerville Old Face" panose="02020602080505020303" pitchFamily="18" charset="0"/>
            </a:endParaRPr>
          </a:p>
        </p:txBody>
      </p:sp>
      <p:sp>
        <p:nvSpPr>
          <p:cNvPr id="10" name="Notched Right Arrow 9"/>
          <p:cNvSpPr/>
          <p:nvPr/>
        </p:nvSpPr>
        <p:spPr>
          <a:xfrm>
            <a:off x="8024950" y="3836126"/>
            <a:ext cx="1741715" cy="1132115"/>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Baskerville Old Face" panose="02020602080505020303" pitchFamily="18" charset="0"/>
              </a:rPr>
              <a:t>Interviews</a:t>
            </a:r>
            <a:endParaRPr lang="en-US" b="1" dirty="0">
              <a:latin typeface="Baskerville Old Face" panose="02020602080505020303" pitchFamily="18" charset="0"/>
            </a:endParaRPr>
          </a:p>
        </p:txBody>
      </p:sp>
      <p:sp>
        <p:nvSpPr>
          <p:cNvPr id="11" name="Notched Right Arrow 10"/>
          <p:cNvSpPr/>
          <p:nvPr/>
        </p:nvSpPr>
        <p:spPr>
          <a:xfrm>
            <a:off x="9509760" y="3742510"/>
            <a:ext cx="2063932" cy="1314994"/>
          </a:xfrm>
          <a:prstGeom prst="notch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Baskerville Old Face" panose="02020602080505020303" pitchFamily="18" charset="0"/>
              </a:rPr>
              <a:t>Background Checks</a:t>
            </a:r>
            <a:endParaRPr lang="en-US" b="1" dirty="0">
              <a:latin typeface="Baskerville Old Face" panose="02020602080505020303" pitchFamily="18" charset="0"/>
            </a:endParaRPr>
          </a:p>
        </p:txBody>
      </p:sp>
      <p:sp>
        <p:nvSpPr>
          <p:cNvPr id="12" name="Rectangle 11"/>
          <p:cNvSpPr/>
          <p:nvPr/>
        </p:nvSpPr>
        <p:spPr>
          <a:xfrm>
            <a:off x="7193279" y="5008516"/>
            <a:ext cx="1998619" cy="80989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atin typeface="Baskerville Old Face" panose="02020602080505020303" pitchFamily="18" charset="0"/>
              </a:rPr>
              <a:t>Contracting &amp; </a:t>
            </a:r>
          </a:p>
          <a:p>
            <a:pPr algn="ctr"/>
            <a:r>
              <a:rPr lang="en-US" b="1" dirty="0" smtClean="0">
                <a:latin typeface="Baskerville Old Face" panose="02020602080505020303" pitchFamily="18" charset="0"/>
              </a:rPr>
              <a:t>On boarding</a:t>
            </a:r>
            <a:endParaRPr lang="en-US" b="1" dirty="0">
              <a:latin typeface="Baskerville Old Face" panose="02020602080505020303" pitchFamily="18" charset="0"/>
            </a:endParaRPr>
          </a:p>
        </p:txBody>
      </p:sp>
      <p:cxnSp>
        <p:nvCxnSpPr>
          <p:cNvPr id="17" name="Straight Arrow Connector 16"/>
          <p:cNvCxnSpPr/>
          <p:nvPr/>
        </p:nvCxnSpPr>
        <p:spPr>
          <a:xfrm flipH="1">
            <a:off x="9261567" y="4839787"/>
            <a:ext cx="1615439" cy="73914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668902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ticle: Global Statistics: Shaping Recruitment Trends — People Mat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1" y="1631062"/>
            <a:ext cx="6392090" cy="4282058"/>
          </a:xfrm>
          <a:prstGeom prst="rect">
            <a:avLst/>
          </a:prstGeom>
        </p:spPr>
      </p:pic>
      <p:sp>
        <p:nvSpPr>
          <p:cNvPr id="14" name="Wave 13"/>
          <p:cNvSpPr/>
          <p:nvPr/>
        </p:nvSpPr>
        <p:spPr>
          <a:xfrm>
            <a:off x="400594" y="6487882"/>
            <a:ext cx="3701143" cy="38753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96686" y="61761"/>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800" dirty="0">
                <a:solidFill>
                  <a:schemeClr val="tx1"/>
                </a:solidFill>
                <a:latin typeface="Lucida Handwriting" panose="03010101010101010101" pitchFamily="66" charset="0"/>
              </a:rPr>
              <a:t>Our services</a:t>
            </a:r>
          </a:p>
        </p:txBody>
      </p:sp>
      <p:sp>
        <p:nvSpPr>
          <p:cNvPr id="9" name="object 3" descr="Blue rectangle">
            <a:extLst>
              <a:ext uri="{FF2B5EF4-FFF2-40B4-BE49-F238E27FC236}">
                <a16:creationId xmlns:a16="http://schemas.microsoft.com/office/drawing/2014/main" id="{A277388B-76FD-44C4-B506-F8A157E57C65}"/>
              </a:ext>
            </a:extLst>
          </p:cNvPr>
          <p:cNvSpPr/>
          <p:nvPr/>
        </p:nvSpPr>
        <p:spPr>
          <a:xfrm>
            <a:off x="5046616" y="932582"/>
            <a:ext cx="6958150" cy="5355007"/>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solidFill>
                  <a:schemeClr val="tx1"/>
                </a:solidFill>
                <a:latin typeface="Baskerville Old Face" panose="02020602080505020303" pitchFamily="18" charset="0"/>
              </a:rPr>
              <a:t>How we execute </a:t>
            </a:r>
            <a:r>
              <a:rPr lang="en-US" sz="2400" b="1" dirty="0" smtClean="0">
                <a:solidFill>
                  <a:schemeClr val="tx1"/>
                </a:solidFill>
                <a:latin typeface="Baskerville Old Face" panose="02020602080505020303" pitchFamily="18" charset="0"/>
              </a:rPr>
              <a:t>our recruitment </a:t>
            </a:r>
            <a:r>
              <a:rPr lang="en-US" sz="2400" b="1" dirty="0">
                <a:solidFill>
                  <a:schemeClr val="tx1"/>
                </a:solidFill>
                <a:latin typeface="Baskerville Old Face" panose="02020602080505020303" pitchFamily="18" charset="0"/>
              </a:rPr>
              <a:t>exercise</a:t>
            </a:r>
          </a:p>
          <a:p>
            <a:pPr algn="just"/>
            <a:r>
              <a:rPr lang="en-US" b="1" dirty="0" smtClean="0">
                <a:solidFill>
                  <a:schemeClr val="accent5"/>
                </a:solidFill>
                <a:latin typeface="Baskerville Old Face" panose="02020602080505020303" pitchFamily="18" charset="0"/>
              </a:rPr>
              <a:t>Fixed rate: </a:t>
            </a:r>
            <a:r>
              <a:rPr lang="en-US" b="1" dirty="0">
                <a:solidFill>
                  <a:schemeClr val="tx1"/>
                </a:solidFill>
                <a:latin typeface="Baskerville Old Face" panose="02020602080505020303" pitchFamily="18" charset="0"/>
              </a:rPr>
              <a:t>We charge a flat rate regardless of the role that you recruit, meaning that we do not take extensive percentage of salary </a:t>
            </a:r>
            <a:endParaRPr lang="en-US" b="1" dirty="0" smtClean="0">
              <a:solidFill>
                <a:schemeClr val="tx1"/>
              </a:solidFill>
              <a:latin typeface="Baskerville Old Face" panose="02020602080505020303" pitchFamily="18" charset="0"/>
            </a:endParaRPr>
          </a:p>
          <a:p>
            <a:pPr algn="just"/>
            <a:endParaRPr lang="en-US" b="1" dirty="0">
              <a:solidFill>
                <a:schemeClr val="tx1"/>
              </a:solidFill>
              <a:latin typeface="Baskerville Old Face" panose="02020602080505020303" pitchFamily="18" charset="0"/>
            </a:endParaRPr>
          </a:p>
          <a:p>
            <a:pPr algn="just"/>
            <a:r>
              <a:rPr lang="en-US" b="1" dirty="0" smtClean="0">
                <a:solidFill>
                  <a:schemeClr val="accent5"/>
                </a:solidFill>
                <a:latin typeface="Baskerville Old Face" panose="02020602080505020303" pitchFamily="18" charset="0"/>
              </a:rPr>
              <a:t>Vacancy listing: </a:t>
            </a:r>
            <a:r>
              <a:rPr lang="en-US" b="1" dirty="0">
                <a:solidFill>
                  <a:schemeClr val="tx1"/>
                </a:solidFill>
                <a:latin typeface="Baskerville Old Face" panose="02020602080505020303" pitchFamily="18" charset="0"/>
              </a:rPr>
              <a:t>We target our advertising across all of the major recruitment sites and job boards.</a:t>
            </a:r>
          </a:p>
          <a:p>
            <a:pPr algn="just"/>
            <a:r>
              <a:rPr lang="en-US" b="1" dirty="0" smtClean="0">
                <a:solidFill>
                  <a:schemeClr val="tx1"/>
                </a:solidFill>
                <a:latin typeface="Baskerville Old Face" panose="02020602080505020303" pitchFamily="18" charset="0"/>
              </a:rPr>
              <a:t>CV screening: We ensure </a:t>
            </a:r>
            <a:r>
              <a:rPr lang="en-US" b="1" dirty="0">
                <a:solidFill>
                  <a:schemeClr val="tx1"/>
                </a:solidFill>
                <a:latin typeface="Baskerville Old Face" panose="02020602080505020303" pitchFamily="18" charset="0"/>
              </a:rPr>
              <a:t>that only the most suitable applicants make it through to the </a:t>
            </a:r>
            <a:r>
              <a:rPr lang="en-US" b="1" dirty="0" smtClean="0">
                <a:solidFill>
                  <a:schemeClr val="tx1"/>
                </a:solidFill>
                <a:latin typeface="Baskerville Old Face" panose="02020602080505020303" pitchFamily="18" charset="0"/>
              </a:rPr>
              <a:t>interview.</a:t>
            </a:r>
          </a:p>
          <a:p>
            <a:pPr algn="just"/>
            <a:endParaRPr lang="en-US" b="1" dirty="0">
              <a:solidFill>
                <a:schemeClr val="tx1"/>
              </a:solidFill>
              <a:latin typeface="Baskerville Old Face" panose="02020602080505020303" pitchFamily="18" charset="0"/>
            </a:endParaRPr>
          </a:p>
          <a:p>
            <a:pPr algn="just"/>
            <a:r>
              <a:rPr lang="en-US" b="1" dirty="0" smtClean="0">
                <a:solidFill>
                  <a:schemeClr val="accent5"/>
                </a:solidFill>
                <a:latin typeface="Baskerville Old Face" panose="02020602080505020303" pitchFamily="18" charset="0"/>
              </a:rPr>
              <a:t>Job Description: </a:t>
            </a:r>
            <a:r>
              <a:rPr lang="en-US" b="1" dirty="0" smtClean="0">
                <a:solidFill>
                  <a:schemeClr val="tx1"/>
                </a:solidFill>
                <a:latin typeface="Baskerville Old Face" panose="02020602080505020303" pitchFamily="18" charset="0"/>
              </a:rPr>
              <a:t>We </a:t>
            </a:r>
            <a:r>
              <a:rPr lang="en-US" b="1" dirty="0">
                <a:solidFill>
                  <a:schemeClr val="tx1"/>
                </a:solidFill>
                <a:latin typeface="Baskerville Old Face" panose="02020602080505020303" pitchFamily="18" charset="0"/>
              </a:rPr>
              <a:t>will assist </a:t>
            </a:r>
            <a:r>
              <a:rPr lang="en-US" b="1" dirty="0" smtClean="0">
                <a:solidFill>
                  <a:schemeClr val="tx1"/>
                </a:solidFill>
                <a:latin typeface="Baskerville Old Face" panose="02020602080505020303" pitchFamily="18" charset="0"/>
              </a:rPr>
              <a:t>you in preparing a job description for the role in line with </a:t>
            </a:r>
            <a:r>
              <a:rPr lang="en-US" b="1" dirty="0">
                <a:solidFill>
                  <a:schemeClr val="tx1"/>
                </a:solidFill>
                <a:latin typeface="Baskerville Old Face" panose="02020602080505020303" pitchFamily="18" charset="0"/>
              </a:rPr>
              <a:t>your business </a:t>
            </a:r>
            <a:r>
              <a:rPr lang="en-US" b="1" dirty="0" smtClean="0">
                <a:solidFill>
                  <a:schemeClr val="tx1"/>
                </a:solidFill>
                <a:latin typeface="Baskerville Old Face" panose="02020602080505020303" pitchFamily="18" charset="0"/>
              </a:rPr>
              <a:t>needs.</a:t>
            </a:r>
          </a:p>
          <a:p>
            <a:pPr algn="just"/>
            <a:endParaRPr lang="en-US" b="1" dirty="0" smtClean="0">
              <a:solidFill>
                <a:schemeClr val="tx1"/>
              </a:solidFill>
              <a:latin typeface="Baskerville Old Face" panose="02020602080505020303" pitchFamily="18" charset="0"/>
            </a:endParaRPr>
          </a:p>
          <a:p>
            <a:pPr algn="just"/>
            <a:r>
              <a:rPr lang="en-US" b="1" dirty="0" smtClean="0">
                <a:solidFill>
                  <a:schemeClr val="tx1"/>
                </a:solidFill>
                <a:latin typeface="Baskerville Old Face" panose="02020602080505020303" pitchFamily="18" charset="0"/>
              </a:rPr>
              <a:t> </a:t>
            </a:r>
            <a:r>
              <a:rPr lang="en-US" b="1" dirty="0" smtClean="0">
                <a:solidFill>
                  <a:schemeClr val="accent5"/>
                </a:solidFill>
                <a:latin typeface="Baskerville Old Face" panose="02020602080505020303" pitchFamily="18" charset="0"/>
              </a:rPr>
              <a:t>Arranging interviews: </a:t>
            </a:r>
            <a:r>
              <a:rPr lang="en-US" b="1" dirty="0">
                <a:solidFill>
                  <a:schemeClr val="tx1"/>
                </a:solidFill>
                <a:latin typeface="Baskerville Old Face" panose="02020602080505020303" pitchFamily="18" charset="0"/>
              </a:rPr>
              <a:t>We </a:t>
            </a:r>
            <a:r>
              <a:rPr lang="en-US" b="1" dirty="0" smtClean="0">
                <a:solidFill>
                  <a:schemeClr val="tx1"/>
                </a:solidFill>
                <a:latin typeface="Baskerville Old Face" panose="02020602080505020303" pitchFamily="18" charset="0"/>
              </a:rPr>
              <a:t>screen and shortlist </a:t>
            </a:r>
            <a:r>
              <a:rPr lang="en-US" b="1" dirty="0">
                <a:solidFill>
                  <a:schemeClr val="tx1"/>
                </a:solidFill>
                <a:latin typeface="Baskerville Old Face" panose="02020602080505020303" pitchFamily="18" charset="0"/>
              </a:rPr>
              <a:t>the </a:t>
            </a:r>
            <a:r>
              <a:rPr lang="en-US" b="1" dirty="0" smtClean="0">
                <a:solidFill>
                  <a:schemeClr val="tx1"/>
                </a:solidFill>
                <a:latin typeface="Baskerville Old Face" panose="02020602080505020303" pitchFamily="18" charset="0"/>
              </a:rPr>
              <a:t>most suitable candidates prior </a:t>
            </a:r>
            <a:r>
              <a:rPr lang="en-US" b="1" dirty="0">
                <a:solidFill>
                  <a:schemeClr val="tx1"/>
                </a:solidFill>
                <a:latin typeface="Baskerville Old Face" panose="02020602080505020303" pitchFamily="18" charset="0"/>
              </a:rPr>
              <a:t>to meeting with you for the final interview</a:t>
            </a:r>
            <a:r>
              <a:rPr lang="en-US" b="1" dirty="0" smtClean="0">
                <a:solidFill>
                  <a:schemeClr val="tx1"/>
                </a:solidFill>
                <a:latin typeface="Baskerville Old Face" panose="02020602080505020303" pitchFamily="18" charset="0"/>
              </a:rPr>
              <a:t>.</a:t>
            </a:r>
          </a:p>
          <a:p>
            <a:pPr algn="just"/>
            <a:endParaRPr lang="en-US" b="1" dirty="0">
              <a:solidFill>
                <a:schemeClr val="tx1"/>
              </a:solidFill>
              <a:latin typeface="Baskerville Old Face" panose="02020602080505020303" pitchFamily="18" charset="0"/>
            </a:endParaRPr>
          </a:p>
          <a:p>
            <a:pPr algn="just"/>
            <a:r>
              <a:rPr lang="en-US" b="1" dirty="0" smtClean="0">
                <a:solidFill>
                  <a:schemeClr val="accent5"/>
                </a:solidFill>
                <a:latin typeface="Baskerville Old Face" panose="02020602080505020303" pitchFamily="18" charset="0"/>
              </a:rPr>
              <a:t>Interview feedback: </a:t>
            </a:r>
            <a:r>
              <a:rPr lang="en-US" b="1" dirty="0">
                <a:solidFill>
                  <a:schemeClr val="tx1"/>
                </a:solidFill>
                <a:latin typeface="Baskerville Old Face" panose="02020602080505020303" pitchFamily="18" charset="0"/>
              </a:rPr>
              <a:t>We </a:t>
            </a:r>
            <a:r>
              <a:rPr lang="en-US" b="1" dirty="0" smtClean="0">
                <a:solidFill>
                  <a:schemeClr val="tx1"/>
                </a:solidFill>
                <a:latin typeface="Baskerville Old Face" panose="02020602080505020303" pitchFamily="18" charset="0"/>
              </a:rPr>
              <a:t>ensure all the interviewed candidates get </a:t>
            </a:r>
            <a:r>
              <a:rPr lang="en-US" b="1" dirty="0">
                <a:solidFill>
                  <a:schemeClr val="tx1"/>
                </a:solidFill>
                <a:latin typeface="Baskerville Old Face" panose="02020602080505020303" pitchFamily="18" charset="0"/>
              </a:rPr>
              <a:t>feedback </a:t>
            </a:r>
            <a:r>
              <a:rPr lang="en-US" b="1" dirty="0" smtClean="0">
                <a:solidFill>
                  <a:schemeClr val="tx1"/>
                </a:solidFill>
                <a:latin typeface="Baskerville Old Face" panose="02020602080505020303" pitchFamily="18" charset="0"/>
              </a:rPr>
              <a:t>after the interview.</a:t>
            </a:r>
            <a:endParaRPr lang="en-US" b="1" dirty="0">
              <a:solidFill>
                <a:schemeClr val="tx1"/>
              </a:solidFill>
              <a:latin typeface="Baskerville Old Face" panose="02020602080505020303" pitchFamily="18" charset="0"/>
            </a:endParaRPr>
          </a:p>
          <a:p>
            <a:pPr algn="just"/>
            <a:endParaRPr lang="en-US" b="1" dirty="0">
              <a:solidFill>
                <a:schemeClr val="lt1"/>
              </a:solidFill>
              <a:latin typeface="Baskerville Old Face" panose="02020602080505020303" pitchFamily="18" charset="0"/>
            </a:endParaRPr>
          </a:p>
          <a:p>
            <a:pPr lvl="1"/>
            <a:endParaRPr lang="en-US" dirty="0">
              <a:solidFill>
                <a:schemeClr val="lt1"/>
              </a:solidFill>
            </a:endParaRPr>
          </a:p>
        </p:txBody>
      </p:sp>
    </p:spTree>
    <p:extLst>
      <p:ext uri="{BB962C8B-B14F-4D97-AF65-F5344CB8AC3E}">
        <p14:creationId xmlns:p14="http://schemas.microsoft.com/office/powerpoint/2010/main" val="1572376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SEE Employees Attend Diversity Training Week | August 18, 2…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 y="1297577"/>
            <a:ext cx="5007429" cy="4075611"/>
          </a:xfrm>
          <a:prstGeom prst="rect">
            <a:avLst/>
          </a:prstGeom>
        </p:spPr>
      </p:pic>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453053"/>
            <a:ext cx="3466012" cy="422363"/>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800" dirty="0">
                <a:solidFill>
                  <a:schemeClr val="tx1"/>
                </a:solidFill>
                <a:latin typeface="Lucida Handwriting" panose="03010101010101010101" pitchFamily="66" charset="0"/>
              </a:rPr>
              <a:t>Our services</a:t>
            </a:r>
          </a:p>
        </p:txBody>
      </p:sp>
      <p:sp>
        <p:nvSpPr>
          <p:cNvPr id="9" name="object 3" descr="Blue rectangle">
            <a:extLst>
              <a:ext uri="{FF2B5EF4-FFF2-40B4-BE49-F238E27FC236}">
                <a16:creationId xmlns:a16="http://schemas.microsoft.com/office/drawing/2014/main" id="{A277388B-76FD-44C4-B506-F8A157E57C65}"/>
              </a:ext>
            </a:extLst>
          </p:cNvPr>
          <p:cNvSpPr/>
          <p:nvPr/>
        </p:nvSpPr>
        <p:spPr>
          <a:xfrm>
            <a:off x="4865503" y="931818"/>
            <a:ext cx="7073948" cy="5338354"/>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endParaRPr lang="en-US" sz="1801" dirty="0">
              <a:latin typeface="Baskerville Old Face" panose="02020602080505020303" pitchFamily="18" charset="0"/>
            </a:endParaRPr>
          </a:p>
          <a:p>
            <a:endParaRPr lang="en-US" sz="1801" u="sng" dirty="0">
              <a:latin typeface="Baskerville Old Face" panose="02020602080505020303" pitchFamily="18" charset="0"/>
            </a:endParaRPr>
          </a:p>
          <a:p>
            <a:pPr lvl="1" algn="ctr"/>
            <a:r>
              <a:rPr lang="en-US" sz="2400" b="1" u="sng" dirty="0">
                <a:solidFill>
                  <a:schemeClr val="tx1"/>
                </a:solidFill>
                <a:latin typeface="Baskerville Old Face" panose="02020602080505020303" pitchFamily="18" charset="0"/>
                <a:sym typeface="Wingdings" panose="05000000000000000000" pitchFamily="2" charset="2"/>
              </a:rPr>
              <a:t> </a:t>
            </a:r>
            <a:r>
              <a:rPr lang="en-US" sz="2400" b="1" u="sng" dirty="0" smtClean="0">
                <a:solidFill>
                  <a:schemeClr val="tx1"/>
                </a:solidFill>
                <a:latin typeface="Baskerville Old Face" panose="02020602080505020303" pitchFamily="18" charset="0"/>
              </a:rPr>
              <a:t>Training &amp; development</a:t>
            </a:r>
          </a:p>
          <a:p>
            <a:pPr lvl="1"/>
            <a:r>
              <a:rPr lang="en-US" dirty="0">
                <a:solidFill>
                  <a:schemeClr val="tx1"/>
                </a:solidFill>
                <a:latin typeface="Baskerville Old Face" panose="02020602080505020303" pitchFamily="18" charset="0"/>
              </a:rPr>
              <a:t>Employee training and development programs are essential to the success of businesses worldwide. Not only do these programs offer opportunities for staff to improve their skills, but also for employers to enhance employee productivity and improve </a:t>
            </a:r>
            <a:r>
              <a:rPr lang="en-US" dirty="0" smtClean="0">
                <a:solidFill>
                  <a:schemeClr val="tx1"/>
                </a:solidFill>
                <a:latin typeface="Baskerville Old Face" panose="02020602080505020303" pitchFamily="18" charset="0"/>
              </a:rPr>
              <a:t>company culture.</a:t>
            </a:r>
          </a:p>
          <a:p>
            <a:pPr lvl="1"/>
            <a:endParaRPr lang="en-US" dirty="0" smtClean="0">
              <a:solidFill>
                <a:schemeClr val="tx1"/>
              </a:solidFill>
              <a:latin typeface="Baskerville Old Face" panose="02020602080505020303" pitchFamily="18" charset="0"/>
            </a:endParaRPr>
          </a:p>
          <a:p>
            <a:pPr lvl="1"/>
            <a:r>
              <a:rPr lang="en-US" b="1" dirty="0" smtClean="0">
                <a:solidFill>
                  <a:schemeClr val="tx1"/>
                </a:solidFill>
                <a:latin typeface="Baskerville Old Face" panose="02020602080505020303" pitchFamily="18" charset="0"/>
              </a:rPr>
              <a:t>Some benefits of employee training &amp; development to the employer</a:t>
            </a:r>
          </a:p>
          <a:p>
            <a:pPr marL="800100" lvl="1" indent="-342900">
              <a:buFont typeface="+mj-lt"/>
              <a:buAutoNum type="arabicPeriod"/>
            </a:pPr>
            <a:r>
              <a:rPr lang="en-US" b="1" dirty="0" smtClean="0">
                <a:solidFill>
                  <a:schemeClr val="tx1"/>
                </a:solidFill>
                <a:latin typeface="Baskerville Old Face" panose="02020602080505020303" pitchFamily="18" charset="0"/>
              </a:rPr>
              <a:t>Training &amp; development attracts young and energetic employees, </a:t>
            </a:r>
          </a:p>
          <a:p>
            <a:pPr marL="800100" lvl="1" indent="-342900">
              <a:buFont typeface="+mj-lt"/>
              <a:buAutoNum type="arabicPeriod"/>
            </a:pPr>
            <a:r>
              <a:rPr lang="en-US" b="1" dirty="0">
                <a:solidFill>
                  <a:schemeClr val="tx1"/>
                </a:solidFill>
                <a:latin typeface="Baskerville Old Face" panose="02020602080505020303" pitchFamily="18" charset="0"/>
              </a:rPr>
              <a:t>Through training, workers become more loyal and committed to your organization</a:t>
            </a:r>
          </a:p>
          <a:p>
            <a:pPr marL="800100" lvl="1" indent="-342900">
              <a:buFont typeface="+mj-lt"/>
              <a:buAutoNum type="arabicPeriod"/>
            </a:pPr>
            <a:r>
              <a:rPr lang="en-US" b="1" dirty="0" smtClean="0">
                <a:solidFill>
                  <a:schemeClr val="tx1"/>
                </a:solidFill>
                <a:latin typeface="Baskerville Old Face" panose="02020602080505020303" pitchFamily="18" charset="0"/>
              </a:rPr>
              <a:t>Training promotes talent retention.</a:t>
            </a:r>
          </a:p>
          <a:p>
            <a:pPr marL="800100" lvl="1" indent="-342900">
              <a:buFont typeface="+mj-lt"/>
              <a:buAutoNum type="arabicPeriod"/>
            </a:pPr>
            <a:r>
              <a:rPr lang="en-US" b="1" dirty="0">
                <a:solidFill>
                  <a:schemeClr val="tx1"/>
                </a:solidFill>
                <a:latin typeface="Baskerville Old Face" panose="02020602080505020303" pitchFamily="18" charset="0"/>
              </a:rPr>
              <a:t>Training improves competency, flexibility and efficiency of your </a:t>
            </a:r>
            <a:r>
              <a:rPr lang="en-US" b="1" dirty="0" smtClean="0">
                <a:solidFill>
                  <a:schemeClr val="tx1"/>
                </a:solidFill>
                <a:latin typeface="Baskerville Old Face" panose="02020602080505020303" pitchFamily="18" charset="0"/>
              </a:rPr>
              <a:t>employees</a:t>
            </a:r>
          </a:p>
          <a:p>
            <a:pPr marL="800100" lvl="1" indent="-342900">
              <a:buFont typeface="+mj-lt"/>
              <a:buAutoNum type="arabicPeriod"/>
            </a:pPr>
            <a:r>
              <a:rPr lang="en-US" b="1" dirty="0">
                <a:solidFill>
                  <a:schemeClr val="tx1"/>
                </a:solidFill>
                <a:latin typeface="Baskerville Old Face" panose="02020602080505020303" pitchFamily="18" charset="0"/>
              </a:rPr>
              <a:t>Employee training is a knowledge transfer </a:t>
            </a:r>
            <a:r>
              <a:rPr lang="en-US" b="1" dirty="0" smtClean="0">
                <a:solidFill>
                  <a:schemeClr val="tx1"/>
                </a:solidFill>
                <a:latin typeface="Baskerville Old Face" panose="02020602080505020303" pitchFamily="18" charset="0"/>
              </a:rPr>
              <a:t>tool</a:t>
            </a:r>
          </a:p>
          <a:p>
            <a:pPr marL="800100" lvl="1" indent="-342900">
              <a:buFont typeface="+mj-lt"/>
              <a:buAutoNum type="arabicPeriod"/>
            </a:pPr>
            <a:r>
              <a:rPr lang="en-US" b="1" dirty="0">
                <a:solidFill>
                  <a:schemeClr val="tx1"/>
                </a:solidFill>
                <a:latin typeface="Baskerville Old Face" panose="02020602080505020303" pitchFamily="18" charset="0"/>
              </a:rPr>
              <a:t>Training equips employees with the skills required to run the business better. </a:t>
            </a:r>
            <a:endParaRPr lang="en-US" b="1" dirty="0" smtClean="0">
              <a:solidFill>
                <a:schemeClr val="tx1"/>
              </a:solidFill>
              <a:latin typeface="Baskerville Old Face" panose="02020602080505020303" pitchFamily="18" charset="0"/>
            </a:endParaRPr>
          </a:p>
          <a:p>
            <a:pPr lvl="1"/>
            <a:endParaRPr lang="en-US" sz="2400" b="1" dirty="0">
              <a:latin typeface="Baskerville Old Face" panose="02020602080505020303" pitchFamily="18" charset="0"/>
            </a:endParaRPr>
          </a:p>
        </p:txBody>
      </p:sp>
    </p:spTree>
    <p:extLst>
      <p:ext uri="{BB962C8B-B14F-4D97-AF65-F5344CB8AC3E}">
        <p14:creationId xmlns:p14="http://schemas.microsoft.com/office/powerpoint/2010/main" val="405484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 Computing Adoption has Accelerated Outsourcing Declin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6" y="1349829"/>
            <a:ext cx="5252357" cy="4502331"/>
          </a:xfrm>
          <a:prstGeom prst="rect">
            <a:avLst/>
          </a:prstGeom>
        </p:spPr>
      </p:pic>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583475" y="0"/>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schemeClr val="tx1"/>
                </a:solidFill>
                <a:latin typeface="Lucida Handwriting" panose="03010101010101010101" pitchFamily="66" charset="0"/>
              </a:rPr>
              <a:t>Our services</a:t>
            </a:r>
            <a:endParaRPr lang="en-US" sz="4000" dirty="0">
              <a:solidFill>
                <a:schemeClr val="tx1"/>
              </a:solidFill>
              <a:latin typeface="Lucida Handwriting" panose="03010101010101010101" pitchFamily="66" charset="0"/>
            </a:endParaRPr>
          </a:p>
        </p:txBody>
      </p:sp>
      <p:sp>
        <p:nvSpPr>
          <p:cNvPr id="9" name="object 3" descr="Blue rectangle">
            <a:extLst>
              <a:ext uri="{FF2B5EF4-FFF2-40B4-BE49-F238E27FC236}">
                <a16:creationId xmlns:a16="http://schemas.microsoft.com/office/drawing/2014/main" id="{A277388B-76FD-44C4-B506-F8A157E57C65}"/>
              </a:ext>
            </a:extLst>
          </p:cNvPr>
          <p:cNvSpPr/>
          <p:nvPr/>
        </p:nvSpPr>
        <p:spPr>
          <a:xfrm>
            <a:off x="4894217" y="818606"/>
            <a:ext cx="7106193" cy="560832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2">
            <a:schemeClr val="accent4"/>
          </a:lnRef>
          <a:fillRef idx="1">
            <a:schemeClr val="lt1"/>
          </a:fillRef>
          <a:effectRef idx="0">
            <a:schemeClr val="accent4"/>
          </a:effectRef>
          <a:fontRef idx="minor">
            <a:schemeClr val="dk1"/>
          </a:fontRef>
        </p:style>
        <p:txBody>
          <a:bodyPr wrap="square" lIns="0" tIns="0" rIns="0" bIns="0" rtlCol="0"/>
          <a:lstStyle/>
          <a:p>
            <a:endParaRPr lang="en-US" sz="1801" dirty="0">
              <a:solidFill>
                <a:schemeClr val="tx1"/>
              </a:solidFill>
              <a:latin typeface="Baskerville Old Face" panose="02020602080505020303" pitchFamily="18" charset="0"/>
            </a:endParaRPr>
          </a:p>
          <a:p>
            <a:pPr lvl="1" algn="ctr"/>
            <a:r>
              <a:rPr lang="en-US" sz="2400" b="1" u="sng" dirty="0" smtClean="0">
                <a:solidFill>
                  <a:schemeClr val="tx1"/>
                </a:solidFill>
                <a:latin typeface="Baskerville Old Face" panose="02020602080505020303" pitchFamily="18" charset="0"/>
                <a:sym typeface="Wingdings" panose="05000000000000000000" pitchFamily="2" charset="2"/>
              </a:rPr>
              <a:t></a:t>
            </a:r>
            <a:r>
              <a:rPr lang="en-US" sz="2400" b="1" u="sng" dirty="0" smtClean="0">
                <a:solidFill>
                  <a:schemeClr val="tx1"/>
                </a:solidFill>
                <a:latin typeface="Baskerville Old Face" panose="02020602080505020303" pitchFamily="18" charset="0"/>
              </a:rPr>
              <a:t>Human Resource Outsourced Services </a:t>
            </a:r>
          </a:p>
          <a:p>
            <a:pPr lvl="1" algn="just"/>
            <a:r>
              <a:rPr lang="en-US" sz="1801" dirty="0" smtClean="0">
                <a:solidFill>
                  <a:schemeClr val="tx1"/>
                </a:solidFill>
                <a:latin typeface="Baskerville Old Face" panose="02020602080505020303" pitchFamily="18" charset="0"/>
                <a:cs typeface="Times New Roman" panose="02020603050405020304" pitchFamily="18" charset="0"/>
              </a:rPr>
              <a:t>HR outsourced services are meant to convert the HR department fixed cost into variable costs. Your company can invest effectively in the core business </a:t>
            </a:r>
            <a:r>
              <a:rPr lang="en-US" sz="1801" dirty="0">
                <a:solidFill>
                  <a:schemeClr val="tx1"/>
                </a:solidFill>
                <a:latin typeface="Baskerville Old Face" panose="02020602080505020303" pitchFamily="18" charset="0"/>
              </a:rPr>
              <a:t>activities</a:t>
            </a:r>
            <a:r>
              <a:rPr lang="en-US" sz="1801" dirty="0" smtClean="0">
                <a:solidFill>
                  <a:schemeClr val="tx1"/>
                </a:solidFill>
                <a:latin typeface="Baskerville Old Face" panose="02020602080505020303" pitchFamily="18" charset="0"/>
                <a:cs typeface="Times New Roman" panose="02020603050405020304" pitchFamily="18" charset="0"/>
              </a:rPr>
              <a:t> while letting us professionally manage the human resource functions.</a:t>
            </a:r>
          </a:p>
          <a:p>
            <a:pPr lvl="1" algn="just"/>
            <a:r>
              <a:rPr lang="en-US" sz="1600" b="1" dirty="0" smtClean="0">
                <a:solidFill>
                  <a:schemeClr val="tx1"/>
                </a:solidFill>
                <a:latin typeface="Bookman Old Style" panose="02050604050505020204" pitchFamily="18" charset="0"/>
                <a:cs typeface="Times New Roman" panose="02020603050405020304" pitchFamily="18" charset="0"/>
              </a:rPr>
              <a:t>How we do it;</a:t>
            </a:r>
          </a:p>
          <a:p>
            <a:pPr marL="285750" lvl="0" indent="-285750" algn="just">
              <a:buFont typeface="Wingdings" panose="05000000000000000000" pitchFamily="2" charset="2"/>
              <a:buChar char="q"/>
            </a:pPr>
            <a:r>
              <a:rPr lang="en-US" sz="1600" dirty="0" smtClean="0">
                <a:solidFill>
                  <a:schemeClr val="tx1"/>
                </a:solidFill>
                <a:latin typeface="Baskerville Old Face" panose="02020602080505020303" pitchFamily="18" charset="0"/>
              </a:rPr>
              <a:t>We assign a dedicated HR consultant </a:t>
            </a:r>
            <a:r>
              <a:rPr lang="en-US" sz="1600" dirty="0">
                <a:solidFill>
                  <a:schemeClr val="tx1"/>
                </a:solidFill>
                <a:latin typeface="Baskerville Old Face" panose="02020602080505020303" pitchFamily="18" charset="0"/>
              </a:rPr>
              <a:t>who </a:t>
            </a:r>
            <a:r>
              <a:rPr lang="en-US" sz="1600" dirty="0" smtClean="0">
                <a:solidFill>
                  <a:schemeClr val="tx1"/>
                </a:solidFill>
                <a:latin typeface="Baskerville Old Face" panose="02020602080505020303" pitchFamily="18" charset="0"/>
              </a:rPr>
              <a:t>will visit </a:t>
            </a:r>
            <a:r>
              <a:rPr lang="en-US" sz="1600" dirty="0">
                <a:solidFill>
                  <a:schemeClr val="tx1"/>
                </a:solidFill>
                <a:latin typeface="Baskerville Old Face" panose="02020602080505020303" pitchFamily="18" charset="0"/>
              </a:rPr>
              <a:t>your office at </a:t>
            </a:r>
            <a:r>
              <a:rPr lang="en-US" sz="1600" dirty="0" smtClean="0">
                <a:solidFill>
                  <a:schemeClr val="tx1"/>
                </a:solidFill>
                <a:latin typeface="Baskerville Old Face" panose="02020602080505020303" pitchFamily="18" charset="0"/>
              </a:rPr>
              <a:t>agreed specific </a:t>
            </a:r>
            <a:r>
              <a:rPr lang="en-US" sz="1600" dirty="0">
                <a:solidFill>
                  <a:schemeClr val="tx1"/>
                </a:solidFill>
                <a:latin typeface="Baskerville Old Face" panose="02020602080505020303" pitchFamily="18" charset="0"/>
              </a:rPr>
              <a:t>periods of time</a:t>
            </a:r>
            <a:r>
              <a:rPr lang="en-US" sz="1600" dirty="0" smtClean="0">
                <a:solidFill>
                  <a:schemeClr val="tx1"/>
                </a:solidFill>
                <a:latin typeface="Baskerville Old Face" panose="02020602080505020303" pitchFamily="18" charset="0"/>
              </a:rPr>
              <a:t>.</a:t>
            </a:r>
          </a:p>
          <a:p>
            <a:pPr marL="285750" lvl="0" indent="-285750" algn="just">
              <a:buFont typeface="Wingdings" panose="05000000000000000000" pitchFamily="2" charset="2"/>
              <a:buChar char="q"/>
            </a:pPr>
            <a:r>
              <a:rPr lang="en-US" sz="1600" dirty="0">
                <a:solidFill>
                  <a:schemeClr val="tx1"/>
                </a:solidFill>
                <a:latin typeface="Baskerville Old Face" panose="02020602080505020303" pitchFamily="18" charset="0"/>
              </a:rPr>
              <a:t>We offer a complete start-to-end HR administration and management</a:t>
            </a:r>
          </a:p>
          <a:p>
            <a:pPr marL="285750" lvl="0" indent="-285750" algn="just">
              <a:buFont typeface="Wingdings" panose="05000000000000000000" pitchFamily="2" charset="2"/>
              <a:buChar char="q"/>
            </a:pPr>
            <a:r>
              <a:rPr lang="en-US" sz="1600" dirty="0">
                <a:solidFill>
                  <a:schemeClr val="tx1"/>
                </a:solidFill>
                <a:latin typeface="Baskerville Old Face" panose="02020602080505020303" pitchFamily="18" charset="0"/>
              </a:rPr>
              <a:t>We </a:t>
            </a:r>
            <a:r>
              <a:rPr lang="en-US" sz="1600" dirty="0" smtClean="0">
                <a:solidFill>
                  <a:schemeClr val="tx1"/>
                </a:solidFill>
                <a:latin typeface="Baskerville Old Face" panose="02020602080505020303" pitchFamily="18" charset="0"/>
              </a:rPr>
              <a:t>develop, monitor </a:t>
            </a:r>
            <a:r>
              <a:rPr lang="en-US" sz="1600" dirty="0">
                <a:solidFill>
                  <a:schemeClr val="tx1"/>
                </a:solidFill>
                <a:latin typeface="Baskerville Old Face" panose="02020602080505020303" pitchFamily="18" charset="0"/>
              </a:rPr>
              <a:t>and implement the HR operating </a:t>
            </a:r>
            <a:r>
              <a:rPr lang="en-US" sz="1600" dirty="0" smtClean="0">
                <a:solidFill>
                  <a:schemeClr val="tx1"/>
                </a:solidFill>
                <a:latin typeface="Baskerville Old Face" panose="02020602080505020303" pitchFamily="18" charset="0"/>
              </a:rPr>
              <a:t>policies &amp; procedures</a:t>
            </a:r>
            <a:r>
              <a:rPr lang="en-US" sz="1600" dirty="0">
                <a:solidFill>
                  <a:schemeClr val="tx1"/>
                </a:solidFill>
                <a:latin typeface="Baskerville Old Face" panose="02020602080505020303" pitchFamily="18" charset="0"/>
              </a:rPr>
              <a:t>.</a:t>
            </a:r>
          </a:p>
          <a:p>
            <a:pPr marL="285750" lvl="0" indent="-285750" algn="just">
              <a:buFont typeface="Wingdings" panose="05000000000000000000" pitchFamily="2" charset="2"/>
              <a:buChar char="q"/>
            </a:pPr>
            <a:r>
              <a:rPr lang="en-US" sz="1600" dirty="0">
                <a:solidFill>
                  <a:schemeClr val="tx1"/>
                </a:solidFill>
                <a:latin typeface="Baskerville Old Face" panose="02020602080505020303" pitchFamily="18" charset="0"/>
              </a:rPr>
              <a:t>We ensure that all your employee files are well </a:t>
            </a:r>
            <a:r>
              <a:rPr lang="en-US" sz="1600" dirty="0" smtClean="0">
                <a:solidFill>
                  <a:schemeClr val="tx1"/>
                </a:solidFill>
                <a:latin typeface="Baskerville Old Face" panose="02020602080505020303" pitchFamily="18" charset="0"/>
              </a:rPr>
              <a:t>maintained in physical &amp; soft files </a:t>
            </a:r>
            <a:r>
              <a:rPr lang="en-US" sz="1600" dirty="0">
                <a:solidFill>
                  <a:schemeClr val="tx1"/>
                </a:solidFill>
                <a:latin typeface="Baskerville Old Face" panose="02020602080505020303" pitchFamily="18" charset="0"/>
              </a:rPr>
              <a:t>with all requirements being up-to date.</a:t>
            </a:r>
          </a:p>
          <a:p>
            <a:pPr marL="285750" lvl="0" indent="-285750" algn="just">
              <a:buFont typeface="Wingdings" panose="05000000000000000000" pitchFamily="2" charset="2"/>
              <a:buChar char="q"/>
            </a:pPr>
            <a:r>
              <a:rPr lang="en-US" sz="1600" dirty="0" smtClean="0">
                <a:solidFill>
                  <a:schemeClr val="tx1"/>
                </a:solidFill>
                <a:latin typeface="Baskerville Old Face" panose="02020602080505020303" pitchFamily="18" charset="0"/>
              </a:rPr>
              <a:t>We </a:t>
            </a:r>
            <a:r>
              <a:rPr lang="en-US" sz="1600" dirty="0">
                <a:solidFill>
                  <a:schemeClr val="tx1"/>
                </a:solidFill>
                <a:latin typeface="Baskerville Old Face" panose="02020602080505020303" pitchFamily="18" charset="0"/>
              </a:rPr>
              <a:t>maintain your staff’s leave records and ensure that it is in </a:t>
            </a:r>
            <a:r>
              <a:rPr lang="en-US" sz="1600" dirty="0" smtClean="0">
                <a:solidFill>
                  <a:schemeClr val="tx1"/>
                </a:solidFill>
                <a:latin typeface="Baskerville Old Face" panose="02020602080505020303" pitchFamily="18" charset="0"/>
              </a:rPr>
              <a:t>line with </a:t>
            </a:r>
            <a:r>
              <a:rPr lang="en-US" sz="1600" dirty="0">
                <a:solidFill>
                  <a:schemeClr val="tx1"/>
                </a:solidFill>
                <a:latin typeface="Baskerville Old Face" panose="02020602080505020303" pitchFamily="18" charset="0"/>
              </a:rPr>
              <a:t>the</a:t>
            </a:r>
            <a:br>
              <a:rPr lang="en-US" sz="1600" dirty="0">
                <a:solidFill>
                  <a:schemeClr val="tx1"/>
                </a:solidFill>
                <a:latin typeface="Baskerville Old Face" panose="02020602080505020303" pitchFamily="18" charset="0"/>
              </a:rPr>
            </a:br>
            <a:r>
              <a:rPr lang="en-US" sz="1600" dirty="0">
                <a:solidFill>
                  <a:schemeClr val="tx1"/>
                </a:solidFill>
                <a:latin typeface="Baskerville Old Face" panose="02020602080505020303" pitchFamily="18" charset="0"/>
              </a:rPr>
              <a:t>employment Act.</a:t>
            </a:r>
          </a:p>
          <a:p>
            <a:pPr marL="285750" lvl="0" indent="-285750" algn="just">
              <a:buFont typeface="Wingdings" panose="05000000000000000000" pitchFamily="2" charset="2"/>
              <a:buChar char="q"/>
            </a:pPr>
            <a:r>
              <a:rPr lang="en-US" sz="1600" dirty="0" smtClean="0">
                <a:solidFill>
                  <a:schemeClr val="tx1"/>
                </a:solidFill>
                <a:latin typeface="Baskerville Old Face" panose="02020602080505020303" pitchFamily="18" charset="0"/>
              </a:rPr>
              <a:t>We </a:t>
            </a:r>
            <a:r>
              <a:rPr lang="en-US" sz="1600" dirty="0">
                <a:solidFill>
                  <a:schemeClr val="tx1"/>
                </a:solidFill>
                <a:latin typeface="Baskerville Old Face" panose="02020602080505020303" pitchFamily="18" charset="0"/>
              </a:rPr>
              <a:t>develop an organization structure </a:t>
            </a:r>
            <a:r>
              <a:rPr lang="en-US" sz="1600" dirty="0" smtClean="0">
                <a:solidFill>
                  <a:schemeClr val="tx1"/>
                </a:solidFill>
                <a:latin typeface="Baskerville Old Face" panose="02020602080505020303" pitchFamily="18" charset="0"/>
              </a:rPr>
              <a:t>for clear guidance on flow of authority as well as reporting line and facilitation of manpower planning.</a:t>
            </a:r>
          </a:p>
          <a:p>
            <a:pPr marL="285750" lvl="0" indent="-285750" algn="just">
              <a:buFont typeface="Wingdings" panose="05000000000000000000" pitchFamily="2" charset="2"/>
              <a:buChar char="q"/>
            </a:pPr>
            <a:r>
              <a:rPr lang="en-US" sz="1600" dirty="0" smtClean="0">
                <a:solidFill>
                  <a:schemeClr val="tx1"/>
                </a:solidFill>
                <a:latin typeface="Baskerville Old Face" panose="02020602080505020303" pitchFamily="18" charset="0"/>
              </a:rPr>
              <a:t>Where applicable we manage shift attendance and reporting</a:t>
            </a:r>
          </a:p>
          <a:p>
            <a:pPr marL="285750" lvl="0" indent="-285750" algn="just">
              <a:buFont typeface="Wingdings" panose="05000000000000000000" pitchFamily="2" charset="2"/>
              <a:buChar char="q"/>
            </a:pPr>
            <a:r>
              <a:rPr lang="en-US" sz="1600" dirty="0" smtClean="0">
                <a:solidFill>
                  <a:schemeClr val="tx1"/>
                </a:solidFill>
                <a:latin typeface="Baskerville Old Face" panose="02020602080505020303" pitchFamily="18" charset="0"/>
              </a:rPr>
              <a:t>The </a:t>
            </a:r>
            <a:r>
              <a:rPr lang="en-US" sz="1600" dirty="0">
                <a:solidFill>
                  <a:schemeClr val="tx1"/>
                </a:solidFill>
                <a:latin typeface="Baskerville Old Face" panose="02020602080505020303" pitchFamily="18" charset="0"/>
              </a:rPr>
              <a:t>consultant as an observer </a:t>
            </a:r>
            <a:r>
              <a:rPr lang="en-US" sz="1600" dirty="0" smtClean="0">
                <a:solidFill>
                  <a:schemeClr val="tx1"/>
                </a:solidFill>
                <a:latin typeface="Baskerville Old Face" panose="02020602080505020303" pitchFamily="18" charset="0"/>
              </a:rPr>
              <a:t> advises </a:t>
            </a:r>
            <a:r>
              <a:rPr lang="en-US" sz="1600" dirty="0">
                <a:solidFill>
                  <a:schemeClr val="tx1"/>
                </a:solidFill>
                <a:latin typeface="Baskerville Old Face" panose="02020602080505020303" pitchFamily="18" charset="0"/>
              </a:rPr>
              <a:t>the client on the most efficient ways of doing business from a Human Resource perspective.</a:t>
            </a:r>
          </a:p>
          <a:p>
            <a:pPr marL="285750" lvl="0" indent="-285750" algn="just">
              <a:buFont typeface="Wingdings" panose="05000000000000000000" pitchFamily="2" charset="2"/>
              <a:buChar char="q"/>
            </a:pPr>
            <a:r>
              <a:rPr lang="en-US" sz="1600" dirty="0" smtClean="0">
                <a:solidFill>
                  <a:schemeClr val="tx1"/>
                </a:solidFill>
                <a:latin typeface="Baskerville Old Face" panose="02020602080505020303" pitchFamily="18" charset="0"/>
              </a:rPr>
              <a:t>We keep </a:t>
            </a:r>
            <a:r>
              <a:rPr lang="en-US" sz="1600" dirty="0">
                <a:solidFill>
                  <a:schemeClr val="tx1"/>
                </a:solidFill>
                <a:latin typeface="Baskerville Old Face" panose="02020602080505020303" pitchFamily="18" charset="0"/>
              </a:rPr>
              <a:t>the client updated on new regulations in the field of labor.</a:t>
            </a:r>
          </a:p>
          <a:p>
            <a:pPr lvl="1"/>
            <a:endParaRPr lang="en-US" sz="24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959250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solidFill>
                  <a:schemeClr val="tx1"/>
                </a:solidFill>
                <a:latin typeface="Lucida Handwriting" panose="03010101010101010101" pitchFamily="66" charset="0"/>
              </a:rPr>
              <a:t>Our services</a:t>
            </a:r>
            <a:endParaRPr lang="en-US" sz="4000" dirty="0">
              <a:solidFill>
                <a:schemeClr val="tx1"/>
              </a:solidFill>
              <a:latin typeface="Lucida Handwriting" panose="03010101010101010101" pitchFamily="66" charset="0"/>
            </a:endParaRPr>
          </a:p>
        </p:txBody>
      </p:sp>
      <p:pic>
        <p:nvPicPr>
          <p:cNvPr id="4" name="Picture 3" descr="Free Images : person, girl, woman, model, young, sitting, fash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48" y="609601"/>
            <a:ext cx="4850675" cy="5823858"/>
          </a:xfrm>
          <a:prstGeom prst="ellipse">
            <a:avLst/>
          </a:prstGeom>
          <a:ln>
            <a:noFill/>
          </a:ln>
          <a:effectLst>
            <a:softEdge rad="112500"/>
          </a:effectLst>
        </p:spPr>
      </p:pic>
      <p:sp>
        <p:nvSpPr>
          <p:cNvPr id="9" name="object 3" descr="Blue rectangle">
            <a:extLst>
              <a:ext uri="{FF2B5EF4-FFF2-40B4-BE49-F238E27FC236}">
                <a16:creationId xmlns:a16="http://schemas.microsoft.com/office/drawing/2014/main" id="{A277388B-76FD-44C4-B506-F8A157E57C65}"/>
              </a:ext>
            </a:extLst>
          </p:cNvPr>
          <p:cNvSpPr/>
          <p:nvPr/>
        </p:nvSpPr>
        <p:spPr>
          <a:xfrm>
            <a:off x="4641669" y="906458"/>
            <a:ext cx="7358742" cy="5415965"/>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3">
            <a:schemeClr val="lt1"/>
          </a:lnRef>
          <a:fillRef idx="1">
            <a:schemeClr val="accent1"/>
          </a:fillRef>
          <a:effectRef idx="1">
            <a:schemeClr val="accent1"/>
          </a:effectRef>
          <a:fontRef idx="minor">
            <a:schemeClr val="lt1"/>
          </a:fontRef>
        </p:style>
        <p:txBody>
          <a:bodyPr wrap="square" lIns="0" tIns="0" rIns="0" bIns="0" rtlCol="0"/>
          <a:lstStyle/>
          <a:p>
            <a:endParaRPr lang="en-US" sz="1801" dirty="0">
              <a:latin typeface="Baskerville Old Face" panose="02020602080505020303" pitchFamily="18" charset="0"/>
            </a:endParaRPr>
          </a:p>
          <a:p>
            <a:pPr lvl="1" algn="ctr"/>
            <a:r>
              <a:rPr lang="en-US" sz="2400" b="1" u="sng" dirty="0" smtClean="0">
                <a:solidFill>
                  <a:schemeClr val="tx1"/>
                </a:solidFill>
                <a:latin typeface="Baskerville Old Face" panose="02020602080505020303" pitchFamily="18" charset="0"/>
                <a:sym typeface="Wingdings" panose="05000000000000000000" pitchFamily="2" charset="2"/>
              </a:rPr>
              <a:t></a:t>
            </a:r>
            <a:r>
              <a:rPr lang="en-US" sz="2400" b="1" u="sng" dirty="0" smtClean="0">
                <a:solidFill>
                  <a:schemeClr val="tx1"/>
                </a:solidFill>
                <a:latin typeface="Baskerville Old Face" panose="02020602080505020303" pitchFamily="18" charset="0"/>
              </a:rPr>
              <a:t>Human Resource administration</a:t>
            </a:r>
          </a:p>
          <a:p>
            <a:pPr lvl="1" algn="just"/>
            <a:r>
              <a:rPr lang="en-US" dirty="0">
                <a:solidFill>
                  <a:schemeClr val="tx1"/>
                </a:solidFill>
                <a:latin typeface="Baskerville Old Face" panose="02020602080505020303" pitchFamily="18" charset="0"/>
              </a:rPr>
              <a:t>Implementing HR processes and running the administration of employing staff can be time consuming but you can outsource this for a fraction of the </a:t>
            </a:r>
            <a:r>
              <a:rPr lang="en-US" dirty="0" smtClean="0">
                <a:solidFill>
                  <a:schemeClr val="tx1"/>
                </a:solidFill>
                <a:latin typeface="Baskerville Old Face" panose="02020602080505020303" pitchFamily="18" charset="0"/>
              </a:rPr>
              <a:t>cost.</a:t>
            </a:r>
            <a:endParaRPr lang="en-US" dirty="0" smtClean="0">
              <a:solidFill>
                <a:schemeClr val="tx1"/>
              </a:solidFill>
              <a:latin typeface="Baskerville Old Face" panose="02020602080505020303" pitchFamily="18" charset="0"/>
              <a:cs typeface="Times New Roman" panose="02020603050405020304" pitchFamily="18" charset="0"/>
            </a:endParaRPr>
          </a:p>
          <a:p>
            <a:pPr lvl="1" algn="just"/>
            <a:endParaRPr lang="en-US" sz="1801" dirty="0" smtClean="0">
              <a:solidFill>
                <a:schemeClr val="tx1"/>
              </a:solidFill>
              <a:latin typeface="Times New Roman" panose="02020603050405020304" pitchFamily="18" charset="0"/>
              <a:cs typeface="Times New Roman" panose="02020603050405020304" pitchFamily="18" charset="0"/>
            </a:endParaRPr>
          </a:p>
          <a:p>
            <a:pPr lvl="1" algn="just"/>
            <a:r>
              <a:rPr lang="en-US" sz="1801" b="1" dirty="0" smtClean="0">
                <a:solidFill>
                  <a:schemeClr val="tx1"/>
                </a:solidFill>
                <a:latin typeface="Times New Roman" panose="02020603050405020304" pitchFamily="18" charset="0"/>
                <a:cs typeface="Times New Roman" panose="02020603050405020304" pitchFamily="18" charset="0"/>
              </a:rPr>
              <a:t>How we do it;</a:t>
            </a:r>
            <a:endParaRPr lang="en-US" sz="1600" b="1" dirty="0" smtClean="0">
              <a:solidFill>
                <a:schemeClr val="tx1"/>
              </a:solidFill>
              <a:latin typeface="Bookman Old Style" panose="02050604050505020204" pitchFamily="18" charset="0"/>
            </a:endParaRP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Manage </a:t>
            </a:r>
            <a:r>
              <a:rPr lang="en-US" sz="1700" dirty="0">
                <a:solidFill>
                  <a:schemeClr val="tx1"/>
                </a:solidFill>
                <a:latin typeface="Baskerville Old Face" panose="02020602080505020303" pitchFamily="18" charset="0"/>
              </a:rPr>
              <a:t>all HR administration e.g. sending out contracts, issuing reference requests and updating your online HR </a:t>
            </a:r>
            <a:r>
              <a:rPr lang="en-US" sz="1700" dirty="0" smtClean="0">
                <a:solidFill>
                  <a:schemeClr val="tx1"/>
                </a:solidFill>
                <a:latin typeface="Baskerville Old Face" panose="02020602080505020303" pitchFamily="18" charset="0"/>
              </a:rPr>
              <a:t>System.</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Administer </a:t>
            </a:r>
            <a:r>
              <a:rPr lang="en-US" sz="1700" dirty="0">
                <a:solidFill>
                  <a:schemeClr val="tx1"/>
                </a:solidFill>
                <a:latin typeface="Baskerville Old Face" panose="02020602080505020303" pitchFamily="18" charset="0"/>
              </a:rPr>
              <a:t>and issue all your employee related </a:t>
            </a:r>
            <a:r>
              <a:rPr lang="en-US" sz="1700" dirty="0" smtClean="0">
                <a:solidFill>
                  <a:schemeClr val="tx1"/>
                </a:solidFill>
                <a:latin typeface="Baskerville Old Face" panose="02020602080505020303" pitchFamily="18" charset="0"/>
              </a:rPr>
              <a:t>letters.</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Send </a:t>
            </a:r>
            <a:r>
              <a:rPr lang="en-US" sz="1700" dirty="0">
                <a:solidFill>
                  <a:schemeClr val="tx1"/>
                </a:solidFill>
                <a:latin typeface="Baskerville Old Face" panose="02020602080505020303" pitchFamily="18" charset="0"/>
              </a:rPr>
              <a:t>out notices for legal requirements e.g. </a:t>
            </a:r>
            <a:r>
              <a:rPr lang="en-US" sz="1700" dirty="0" smtClean="0">
                <a:solidFill>
                  <a:schemeClr val="tx1"/>
                </a:solidFill>
                <a:latin typeface="Baskerville Old Face" panose="02020602080505020303" pitchFamily="18" charset="0"/>
              </a:rPr>
              <a:t>Labour office letters.</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Licenses and statutory registration e.g. NHIF, NSSF registration</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Implement </a:t>
            </a:r>
            <a:r>
              <a:rPr lang="en-US" sz="1700" dirty="0">
                <a:solidFill>
                  <a:schemeClr val="tx1"/>
                </a:solidFill>
                <a:latin typeface="Baskerville Old Face" panose="02020602080505020303" pitchFamily="18" charset="0"/>
              </a:rPr>
              <a:t>an HR system for </a:t>
            </a:r>
            <a:r>
              <a:rPr lang="en-US" sz="1700" dirty="0" smtClean="0">
                <a:solidFill>
                  <a:schemeClr val="tx1"/>
                </a:solidFill>
                <a:latin typeface="Baskerville Old Face" panose="02020602080505020303" pitchFamily="18" charset="0"/>
              </a:rPr>
              <a:t>you.</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Manage </a:t>
            </a:r>
            <a:r>
              <a:rPr lang="en-US" sz="1700" dirty="0">
                <a:solidFill>
                  <a:schemeClr val="tx1"/>
                </a:solidFill>
                <a:latin typeface="Baskerville Old Face" panose="02020602080505020303" pitchFamily="18" charset="0"/>
              </a:rPr>
              <a:t>benefit and payroll changes in your </a:t>
            </a:r>
            <a:r>
              <a:rPr lang="en-US" sz="1700" dirty="0" smtClean="0">
                <a:solidFill>
                  <a:schemeClr val="tx1"/>
                </a:solidFill>
                <a:latin typeface="Baskerville Old Face" panose="02020602080505020303" pitchFamily="18" charset="0"/>
              </a:rPr>
              <a:t>system.</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Attendance management and reporting</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Manage employee leaves and off days e.g. annual leave.</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Manage </a:t>
            </a:r>
            <a:r>
              <a:rPr lang="en-US" sz="1700" dirty="0">
                <a:solidFill>
                  <a:schemeClr val="tx1"/>
                </a:solidFill>
                <a:latin typeface="Baskerville Old Face" panose="02020602080505020303" pitchFamily="18" charset="0"/>
              </a:rPr>
              <a:t>referencing and background checks (additional costs may be required</a:t>
            </a:r>
            <a:r>
              <a:rPr lang="en-US" sz="1700" dirty="0" smtClean="0">
                <a:solidFill>
                  <a:schemeClr val="tx1"/>
                </a:solidFill>
                <a:latin typeface="Baskerville Old Face" panose="02020602080505020303" pitchFamily="18" charset="0"/>
              </a:rPr>
              <a:t>)</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Work permit new application, renewal and immigration follow up.</a:t>
            </a:r>
          </a:p>
          <a:p>
            <a:pPr marL="285750" indent="-285750">
              <a:buFont typeface="Wingdings" panose="05000000000000000000" pitchFamily="2" charset="2"/>
              <a:buChar char="q"/>
            </a:pPr>
            <a:r>
              <a:rPr lang="en-US" sz="1700" dirty="0" smtClean="0">
                <a:solidFill>
                  <a:schemeClr val="tx1"/>
                </a:solidFill>
                <a:latin typeface="Baskerville Old Face" panose="02020602080505020303" pitchFamily="18" charset="0"/>
              </a:rPr>
              <a:t>HR related documents management</a:t>
            </a:r>
            <a:endParaRPr lang="en-US" sz="1700" dirty="0">
              <a:solidFill>
                <a:schemeClr val="tx1"/>
              </a:solidFill>
              <a:latin typeface="Baskerville Old Face" panose="02020602080505020303" pitchFamily="18" charset="0"/>
            </a:endParaRPr>
          </a:p>
          <a:p>
            <a:pPr lvl="1"/>
            <a:endParaRPr lang="en-US" sz="24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826729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Wave 13"/>
          <p:cNvSpPr/>
          <p:nvPr/>
        </p:nvSpPr>
        <p:spPr>
          <a:xfrm>
            <a:off x="400594" y="6496594"/>
            <a:ext cx="3701143" cy="37882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Wave 14"/>
          <p:cNvSpPr/>
          <p:nvPr/>
        </p:nvSpPr>
        <p:spPr>
          <a:xfrm>
            <a:off x="4101737" y="6500946"/>
            <a:ext cx="3466012" cy="374470"/>
          </a:xfrm>
          <a:prstGeom prst="wave">
            <a:avLst/>
          </a:prstGeom>
          <a:solidFill>
            <a:schemeClr val="accent4"/>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smtClean="0">
                <a:solidFill>
                  <a:schemeClr val="bg1"/>
                </a:solidFill>
              </a:rPr>
              <a:t>www.rightresource.co.ke</a:t>
            </a:r>
            <a:endParaRPr lang="en-US" b="1" i="1" dirty="0">
              <a:solidFill>
                <a:schemeClr val="bg1"/>
              </a:solidFill>
            </a:endParaRPr>
          </a:p>
        </p:txBody>
      </p:sp>
      <p:sp>
        <p:nvSpPr>
          <p:cNvPr id="16" name="Wave 15"/>
          <p:cNvSpPr/>
          <p:nvPr/>
        </p:nvSpPr>
        <p:spPr>
          <a:xfrm>
            <a:off x="7567749" y="6496594"/>
            <a:ext cx="4058194" cy="36140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Decision 2"/>
          <p:cNvSpPr/>
          <p:nvPr/>
        </p:nvSpPr>
        <p:spPr>
          <a:xfrm>
            <a:off x="609601" y="22606"/>
            <a:ext cx="10763793" cy="726331"/>
          </a:xfrm>
          <a:prstGeom prst="flowChartDecision">
            <a:avLst/>
          </a:prstGeom>
          <a:solidFill>
            <a:schemeClr val="bg1"/>
          </a:solidFill>
          <a:ln w="57150">
            <a:solidFill>
              <a:schemeClr val="accent4"/>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a:solidFill>
                  <a:schemeClr val="tx1"/>
                </a:solidFill>
                <a:latin typeface="Lucida Handwriting" panose="03010101010101010101" pitchFamily="66" charset="0"/>
              </a:rPr>
              <a:t>Our services</a:t>
            </a:r>
          </a:p>
        </p:txBody>
      </p:sp>
      <p:pic>
        <p:nvPicPr>
          <p:cNvPr id="2" name="Picture 1" descr="Payment Planning – How to Improve an Inefficient Payroll Proces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10790"/>
            <a:ext cx="5556069" cy="4502330"/>
          </a:xfrm>
          <a:prstGeom prst="rect">
            <a:avLst/>
          </a:prstGeom>
        </p:spPr>
      </p:pic>
      <p:sp>
        <p:nvSpPr>
          <p:cNvPr id="9" name="object 3" descr="Blue rectangle">
            <a:extLst>
              <a:ext uri="{FF2B5EF4-FFF2-40B4-BE49-F238E27FC236}">
                <a16:creationId xmlns:a16="http://schemas.microsoft.com/office/drawing/2014/main" id="{A277388B-76FD-44C4-B506-F8A157E57C65}"/>
              </a:ext>
            </a:extLst>
          </p:cNvPr>
          <p:cNvSpPr/>
          <p:nvPr/>
        </p:nvSpPr>
        <p:spPr>
          <a:xfrm>
            <a:off x="4865503" y="1132881"/>
            <a:ext cx="7073948" cy="515906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bg1"/>
          </a:solidFill>
          <a:ln w="57150">
            <a:solidFill>
              <a:schemeClr val="accent5"/>
            </a:solidFill>
          </a:ln>
        </p:spPr>
        <p:style>
          <a:lnRef idx="2">
            <a:schemeClr val="accent4"/>
          </a:lnRef>
          <a:fillRef idx="1">
            <a:schemeClr val="lt1"/>
          </a:fillRef>
          <a:effectRef idx="0">
            <a:schemeClr val="accent4"/>
          </a:effectRef>
          <a:fontRef idx="minor">
            <a:schemeClr val="dk1"/>
          </a:fontRef>
        </p:style>
        <p:txBody>
          <a:bodyPr wrap="square" lIns="0" tIns="0" rIns="0" bIns="0" rtlCol="0"/>
          <a:lstStyle/>
          <a:p>
            <a:endParaRPr lang="en-US" sz="1801" dirty="0">
              <a:solidFill>
                <a:schemeClr val="accent1"/>
              </a:solidFill>
              <a:latin typeface="Baskerville Old Face" panose="02020602080505020303" pitchFamily="18" charset="0"/>
            </a:endParaRPr>
          </a:p>
          <a:p>
            <a:pPr lvl="1" algn="ctr"/>
            <a:r>
              <a:rPr lang="en-US" sz="2400" b="1" u="sng" dirty="0" smtClean="0">
                <a:solidFill>
                  <a:schemeClr val="tx1"/>
                </a:solidFill>
                <a:latin typeface="Baskerville Old Face" panose="02020602080505020303" pitchFamily="18" charset="0"/>
                <a:sym typeface="Wingdings" panose="05000000000000000000" pitchFamily="2" charset="2"/>
              </a:rPr>
              <a:t></a:t>
            </a:r>
            <a:r>
              <a:rPr lang="en-US" sz="2400" b="1" u="sng" dirty="0" smtClean="0">
                <a:solidFill>
                  <a:schemeClr val="tx1"/>
                </a:solidFill>
                <a:latin typeface="Baskerville Old Face" panose="02020602080505020303" pitchFamily="18" charset="0"/>
              </a:rPr>
              <a:t>Payroll administration &amp; management</a:t>
            </a:r>
          </a:p>
          <a:p>
            <a:pPr lvl="1" algn="just"/>
            <a:r>
              <a:rPr lang="en-US" dirty="0" smtClean="0">
                <a:solidFill>
                  <a:schemeClr val="tx1"/>
                </a:solidFill>
                <a:latin typeface="Baskerville Old Face" panose="02020602080505020303" pitchFamily="18" charset="0"/>
                <a:cs typeface="Times New Roman" panose="02020603050405020304" pitchFamily="18" charset="0"/>
              </a:rPr>
              <a:t>We handle the expensive and time-consuming tasks of payroll processing, payroll tax ﬁling and guidance on statutory remittance to relevant bodies so you can focus on the core business. We will also take the headache of statutory deductions and remittance to relevant bodies ensuring that your company is fully compliant.</a:t>
            </a:r>
          </a:p>
          <a:p>
            <a:pPr lvl="1" algn="just"/>
            <a:endParaRPr lang="en-US" sz="2000" b="1" dirty="0" smtClean="0">
              <a:solidFill>
                <a:schemeClr val="tx1"/>
              </a:solidFill>
              <a:latin typeface="Baskerville Old Face" panose="02020602080505020303" pitchFamily="18" charset="0"/>
              <a:cs typeface="Times New Roman" panose="02020603050405020304" pitchFamily="18" charset="0"/>
            </a:endParaRPr>
          </a:p>
          <a:p>
            <a:pPr lvl="1" algn="just"/>
            <a:r>
              <a:rPr lang="en-US" sz="2000" b="1" dirty="0" smtClean="0">
                <a:solidFill>
                  <a:schemeClr val="tx1"/>
                </a:solidFill>
                <a:latin typeface="Baskerville Old Face" panose="02020602080505020303" pitchFamily="18" charset="0"/>
                <a:cs typeface="Times New Roman" panose="02020603050405020304" pitchFamily="18" charset="0"/>
              </a:rPr>
              <a:t>What we will do;</a:t>
            </a:r>
          </a:p>
          <a:p>
            <a:pPr marL="1657370" lvl="3"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Ensure compliance with all statutory regulatory authorities</a:t>
            </a:r>
          </a:p>
          <a:p>
            <a:pPr marL="1657370" lvl="3"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Salaries computation</a:t>
            </a:r>
          </a:p>
          <a:p>
            <a:pPr marL="1657370" lvl="3"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Issuance of pay slips</a:t>
            </a:r>
          </a:p>
          <a:p>
            <a:pPr marL="1657370" lvl="3"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Payroll reports</a:t>
            </a:r>
          </a:p>
          <a:p>
            <a:pPr marL="1657370" lvl="3"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Statutory reports and remittance</a:t>
            </a:r>
          </a:p>
          <a:p>
            <a:pPr marL="1657370" lvl="3"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Payroll Audit</a:t>
            </a:r>
          </a:p>
          <a:p>
            <a:pPr marL="1657370" lvl="3" indent="-285753">
              <a:buFont typeface="Wingdings" panose="05000000000000000000" pitchFamily="2" charset="2"/>
              <a:buChar char="q"/>
            </a:pPr>
            <a:r>
              <a:rPr lang="en-US" dirty="0" smtClean="0">
                <a:solidFill>
                  <a:schemeClr val="tx1"/>
                </a:solidFill>
                <a:latin typeface="Baskerville Old Face" panose="02020602080505020303" pitchFamily="18" charset="0"/>
                <a:cs typeface="Times New Roman" panose="02020603050405020304" pitchFamily="18" charset="0"/>
              </a:rPr>
              <a:t>Preparation and issuance of  P9A</a:t>
            </a:r>
          </a:p>
          <a:p>
            <a:pPr lvl="1"/>
            <a:endParaRPr lang="en-US" sz="24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3521937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1714</Words>
  <Application>Microsoft Office PowerPoint</Application>
  <PresentationFormat>Widescreen</PresentationFormat>
  <Paragraphs>211</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Baskerville Old Face</vt:lpstr>
      <vt:lpstr>Bookman Old Style</vt:lpstr>
      <vt:lpstr>Calibri</vt:lpstr>
      <vt:lpstr>Calibri Light</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VINCI Concessions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NJOROGE Gladys</dc:creator>
  <cp:lastModifiedBy>NJOROGE Gladys</cp:lastModifiedBy>
  <cp:revision>103</cp:revision>
  <dcterms:created xsi:type="dcterms:W3CDTF">2022-10-27T17:45:53Z</dcterms:created>
  <dcterms:modified xsi:type="dcterms:W3CDTF">2023-07-04T18:02:07Z</dcterms:modified>
</cp:coreProperties>
</file>